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aleway"/>
      <p:regular r:id="rId29"/>
      <p:bold r:id="rId30"/>
      <p:italic r:id="rId31"/>
      <p:boldItalic r:id="rId32"/>
    </p:embeddedFont>
    <p:embeddedFont>
      <p:font typeface="Roboto"/>
      <p:regular r:id="rId33"/>
      <p:bold r:id="rId34"/>
      <p:italic r:id="rId35"/>
      <p:boldItalic r:id="rId36"/>
    </p:embeddedFont>
    <p:embeddedFont>
      <p:font typeface="Roboto Medium"/>
      <p:regular r:id="rId37"/>
      <p:bold r:id="rId38"/>
      <p:italic r:id="rId39"/>
      <p:boldItalic r:id="rId40"/>
    </p:embeddedFont>
    <p:embeddedFont>
      <p:font typeface="Lato"/>
      <p:regular r:id="rId41"/>
      <p:bold r:id="rId42"/>
      <p:italic r:id="rId43"/>
      <p:boldItalic r:id="rId44"/>
    </p:embeddedFont>
    <p:embeddedFont>
      <p:font typeface="Poppins"/>
      <p:regular r:id="rId45"/>
      <p:bold r:id="rId46"/>
      <p:italic r:id="rId47"/>
      <p:boldItalic r:id="rId48"/>
    </p:embeddedFont>
    <p:embeddedFont>
      <p:font typeface="Poppins Medium"/>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6E200BD-8A6A-46DB-A868-995F49AFB9B3}">
  <a:tblStyle styleId="{C6E200BD-8A6A-46DB-A868-995F49AFB9B3}"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Medium-boldItalic.fntdata"/><Relationship Id="rId42" Type="http://schemas.openxmlformats.org/officeDocument/2006/relationships/font" Target="fonts/Lato-bold.fntdata"/><Relationship Id="rId41" Type="http://schemas.openxmlformats.org/officeDocument/2006/relationships/font" Target="fonts/Lato-regular.fntdata"/><Relationship Id="rId44" Type="http://schemas.openxmlformats.org/officeDocument/2006/relationships/font" Target="fonts/Lato-boldItalic.fntdata"/><Relationship Id="rId43" Type="http://schemas.openxmlformats.org/officeDocument/2006/relationships/font" Target="fonts/Lato-italic.fntdata"/><Relationship Id="rId46" Type="http://schemas.openxmlformats.org/officeDocument/2006/relationships/font" Target="fonts/Poppins-bold.fntdata"/><Relationship Id="rId45" Type="http://schemas.openxmlformats.org/officeDocument/2006/relationships/font" Target="fonts/Poppins-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oppins-boldItalic.fntdata"/><Relationship Id="rId47" Type="http://schemas.openxmlformats.org/officeDocument/2006/relationships/font" Target="fonts/Poppins-italic.fntdata"/><Relationship Id="rId49" Type="http://schemas.openxmlformats.org/officeDocument/2006/relationships/font" Target="fonts/PoppinsMedium-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italic.fntdata"/><Relationship Id="rId30" Type="http://schemas.openxmlformats.org/officeDocument/2006/relationships/font" Target="fonts/Raleway-bold.fntdata"/><Relationship Id="rId33" Type="http://schemas.openxmlformats.org/officeDocument/2006/relationships/font" Target="fonts/Roboto-regular.fntdata"/><Relationship Id="rId32" Type="http://schemas.openxmlformats.org/officeDocument/2006/relationships/font" Target="fonts/Raleway-boldItalic.fntdata"/><Relationship Id="rId35" Type="http://schemas.openxmlformats.org/officeDocument/2006/relationships/font" Target="fonts/Roboto-italic.fntdata"/><Relationship Id="rId34" Type="http://schemas.openxmlformats.org/officeDocument/2006/relationships/font" Target="fonts/Roboto-bold.fntdata"/><Relationship Id="rId37" Type="http://schemas.openxmlformats.org/officeDocument/2006/relationships/font" Target="fonts/RobotoMedium-regular.fntdata"/><Relationship Id="rId36" Type="http://schemas.openxmlformats.org/officeDocument/2006/relationships/font" Target="fonts/Roboto-boldItalic.fntdata"/><Relationship Id="rId39" Type="http://schemas.openxmlformats.org/officeDocument/2006/relationships/font" Target="fonts/RobotoMedium-italic.fntdata"/><Relationship Id="rId38" Type="http://schemas.openxmlformats.org/officeDocument/2006/relationships/font" Target="fonts/RobotoMedium-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font" Target="fonts/Raleway-regular.fntdata"/><Relationship Id="rId51" Type="http://schemas.openxmlformats.org/officeDocument/2006/relationships/font" Target="fonts/PoppinsMedium-italic.fntdata"/><Relationship Id="rId50" Type="http://schemas.openxmlformats.org/officeDocument/2006/relationships/font" Target="fonts/PoppinsMedium-bold.fntdata"/><Relationship Id="rId52" Type="http://schemas.openxmlformats.org/officeDocument/2006/relationships/font" Target="fonts/PoppinsMedium-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ac44da29c3_1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ac44da29c3_1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a2de1c47b5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a2de1c47b5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a2de1c47b5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a2de1c47b5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a2de1c47b5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a2de1c47b5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a2de1c47b5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a2de1c47b5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a2d7715f3c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a2d7715f3c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a2de1c47b5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a2de1c47b5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a30e0c5f25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a30e0c5f25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a30e0c5f25_7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a30e0c5f25_7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a30e0c5f25_7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a30e0c5f25_7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a2de1c47b5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a2de1c47b5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ac44da29c3_1_1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ac44da29c3_1_1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a30e0c5f25_6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a30e0c5f25_6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acd8e40162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acd8e40162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ac44da29c3_1_1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ac44da29c3_1_1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ac44da29c3_1_1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ac44da29c3_1_1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a2d7715f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a2d7715f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acd8e4016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acd8e4016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acd8e4016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acd8e4016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acd8e4016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acd8e4016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a2de1c47b5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a2de1c47b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a2de1c47b5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a2de1c47b5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82" name="Shape 82"/>
        <p:cNvGrpSpPr/>
        <p:nvPr/>
      </p:nvGrpSpPr>
      <p:grpSpPr>
        <a:xfrm>
          <a:off x="0" y="0"/>
          <a:ext cx="0" cy="0"/>
          <a:chOff x="0" y="0"/>
          <a:chExt cx="0" cy="0"/>
        </a:xfrm>
      </p:grpSpPr>
      <p:grpSp>
        <p:nvGrpSpPr>
          <p:cNvPr id="83" name="Google Shape;83;p13"/>
          <p:cNvGrpSpPr/>
          <p:nvPr/>
        </p:nvGrpSpPr>
        <p:grpSpPr>
          <a:xfrm>
            <a:off x="4406400" y="0"/>
            <a:ext cx="4737600" cy="5143065"/>
            <a:chOff x="4406400" y="0"/>
            <a:chExt cx="4737600" cy="5143065"/>
          </a:xfrm>
        </p:grpSpPr>
        <p:sp>
          <p:nvSpPr>
            <p:cNvPr id="84" name="Google Shape;84;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3" name="Google Shape;103;p1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8" name="Shape 108"/>
        <p:cNvGrpSpPr/>
        <p:nvPr/>
      </p:nvGrpSpPr>
      <p:grpSpPr>
        <a:xfrm>
          <a:off x="0" y="0"/>
          <a:ext cx="0" cy="0"/>
          <a:chOff x="0" y="0"/>
          <a:chExt cx="0" cy="0"/>
        </a:xfrm>
      </p:grpSpPr>
      <p:sp>
        <p:nvSpPr>
          <p:cNvPr id="109" name="Google Shape;109;p1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10" name="Google Shape;110;p1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None/>
              <a:defRPr sz="20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1" name="Google Shape;1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2" name="Shape 112"/>
        <p:cNvGrpSpPr/>
        <p:nvPr/>
      </p:nvGrpSpPr>
      <p:grpSpPr>
        <a:xfrm>
          <a:off x="0" y="0"/>
          <a:ext cx="0" cy="0"/>
          <a:chOff x="0" y="0"/>
          <a:chExt cx="0" cy="0"/>
        </a:xfrm>
      </p:grpSpPr>
      <p:sp>
        <p:nvSpPr>
          <p:cNvPr id="113" name="Google Shape;113;p1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4" name="Google Shape;11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15" name="Shape 115"/>
        <p:cNvGrpSpPr/>
        <p:nvPr/>
      </p:nvGrpSpPr>
      <p:grpSpPr>
        <a:xfrm>
          <a:off x="0" y="0"/>
          <a:ext cx="0" cy="0"/>
          <a:chOff x="0" y="0"/>
          <a:chExt cx="0" cy="0"/>
        </a:xfrm>
      </p:grpSpPr>
      <p:sp>
        <p:nvSpPr>
          <p:cNvPr id="116" name="Google Shape;11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17" name="Google Shape;117;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a:lvl1pPr>
            <a:lvl2pPr indent="-304800" lvl="1" marL="914400" rtl="0">
              <a:spcBef>
                <a:spcPts val="1600"/>
              </a:spcBef>
              <a:spcAft>
                <a:spcPts val="0"/>
              </a:spcAft>
              <a:buSzPts val="1200"/>
              <a:buChar char="○"/>
              <a:defRPr/>
            </a:lvl2pPr>
            <a:lvl3pPr indent="-304800" lvl="2" marL="1371600" rtl="0">
              <a:spcBef>
                <a:spcPts val="1600"/>
              </a:spcBef>
              <a:spcAft>
                <a:spcPts val="0"/>
              </a:spcAft>
              <a:buSzPts val="1200"/>
              <a:buChar char="■"/>
              <a:defRPr/>
            </a:lvl3pPr>
            <a:lvl4pPr indent="-304800" lvl="3" marL="1828800" rtl="0">
              <a:spcBef>
                <a:spcPts val="1600"/>
              </a:spcBef>
              <a:spcAft>
                <a:spcPts val="0"/>
              </a:spcAft>
              <a:buSzPts val="1200"/>
              <a:buChar char="●"/>
              <a:defRPr/>
            </a:lvl4pPr>
            <a:lvl5pPr indent="-304800" lvl="4" marL="2286000" rtl="0">
              <a:spcBef>
                <a:spcPts val="1600"/>
              </a:spcBef>
              <a:spcAft>
                <a:spcPts val="0"/>
              </a:spcAft>
              <a:buSzPts val="1200"/>
              <a:buChar char="○"/>
              <a:defRPr/>
            </a:lvl5pPr>
            <a:lvl6pPr indent="-304800" lvl="5" marL="2743200" rtl="0">
              <a:spcBef>
                <a:spcPts val="1600"/>
              </a:spcBef>
              <a:spcAft>
                <a:spcPts val="0"/>
              </a:spcAft>
              <a:buSzPts val="1200"/>
              <a:buChar char="■"/>
              <a:defRPr/>
            </a:lvl6pPr>
            <a:lvl7pPr indent="-304800" lvl="6" marL="3200400" rtl="0">
              <a:spcBef>
                <a:spcPts val="1600"/>
              </a:spcBef>
              <a:spcAft>
                <a:spcPts val="0"/>
              </a:spcAft>
              <a:buSzPts val="1200"/>
              <a:buChar char="●"/>
              <a:defRPr/>
            </a:lvl7pPr>
            <a:lvl8pPr indent="-304800" lvl="7" marL="3657600" rtl="0">
              <a:spcBef>
                <a:spcPts val="1600"/>
              </a:spcBef>
              <a:spcAft>
                <a:spcPts val="0"/>
              </a:spcAft>
              <a:buSzPts val="1200"/>
              <a:buChar char="○"/>
              <a:defRPr/>
            </a:lvl8pPr>
            <a:lvl9pPr indent="-304800" lvl="8" marL="4114800" rtl="0">
              <a:spcBef>
                <a:spcPts val="1600"/>
              </a:spcBef>
              <a:spcAft>
                <a:spcPts val="1600"/>
              </a:spcAft>
              <a:buSzPts val="1200"/>
              <a:buChar char="■"/>
              <a:defRPr/>
            </a:lvl9pPr>
          </a:lstStyle>
          <a:p/>
        </p:txBody>
      </p:sp>
      <p:sp>
        <p:nvSpPr>
          <p:cNvPr id="118" name="Google Shape;118;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9" name="Shape 119"/>
        <p:cNvGrpSpPr/>
        <p:nvPr/>
      </p:nvGrpSpPr>
      <p:grpSpPr>
        <a:xfrm>
          <a:off x="0" y="0"/>
          <a:ext cx="0" cy="0"/>
          <a:chOff x="0" y="0"/>
          <a:chExt cx="0" cy="0"/>
        </a:xfrm>
      </p:grpSpPr>
      <p:sp>
        <p:nvSpPr>
          <p:cNvPr id="120" name="Google Shape;120;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21" name="Google Shape;121;p18"/>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22" name="Google Shape;122;p18"/>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23" name="Google Shape;123;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4" name="Shape 124"/>
        <p:cNvGrpSpPr/>
        <p:nvPr/>
      </p:nvGrpSpPr>
      <p:grpSpPr>
        <a:xfrm>
          <a:off x="0" y="0"/>
          <a:ext cx="0" cy="0"/>
          <a:chOff x="0" y="0"/>
          <a:chExt cx="0" cy="0"/>
        </a:xfrm>
      </p:grpSpPr>
      <p:sp>
        <p:nvSpPr>
          <p:cNvPr id="125" name="Google Shape;125;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126" name="Google Shape;12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7" name="Shape 127"/>
        <p:cNvGrpSpPr/>
        <p:nvPr/>
      </p:nvGrpSpPr>
      <p:grpSpPr>
        <a:xfrm>
          <a:off x="0" y="0"/>
          <a:ext cx="0" cy="0"/>
          <a:chOff x="0" y="0"/>
          <a:chExt cx="0" cy="0"/>
        </a:xfrm>
      </p:grpSpPr>
      <p:sp>
        <p:nvSpPr>
          <p:cNvPr id="128" name="Google Shape;128;p20"/>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9" name="Google Shape;129;p20"/>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30" name="Google Shape;130;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1" name="Shape 131"/>
        <p:cNvGrpSpPr/>
        <p:nvPr/>
      </p:nvGrpSpPr>
      <p:grpSpPr>
        <a:xfrm>
          <a:off x="0" y="0"/>
          <a:ext cx="0" cy="0"/>
          <a:chOff x="0" y="0"/>
          <a:chExt cx="0" cy="0"/>
        </a:xfrm>
      </p:grpSpPr>
      <p:sp>
        <p:nvSpPr>
          <p:cNvPr id="132" name="Google Shape;132;p21"/>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3" name="Google Shape;133;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4" name="Shape 134"/>
        <p:cNvGrpSpPr/>
        <p:nvPr/>
      </p:nvGrpSpPr>
      <p:grpSpPr>
        <a:xfrm>
          <a:off x="0" y="0"/>
          <a:ext cx="0" cy="0"/>
          <a:chOff x="0" y="0"/>
          <a:chExt cx="0" cy="0"/>
        </a:xfrm>
      </p:grpSpPr>
      <p:sp>
        <p:nvSpPr>
          <p:cNvPr id="135" name="Google Shape;135;p2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2"/>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37" name="Google Shape;137;p22"/>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8" name="Google Shape;138;p22"/>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30200" lvl="0" marL="457200" rtl="0">
              <a:spcBef>
                <a:spcPts val="0"/>
              </a:spcBef>
              <a:spcAft>
                <a:spcPts val="0"/>
              </a:spcAft>
              <a:buSzPts val="1600"/>
              <a:buChar char="●"/>
              <a:defRPr/>
            </a:lvl1pPr>
            <a:lvl2pPr indent="-304800" lvl="1" marL="914400" rtl="0">
              <a:spcBef>
                <a:spcPts val="1600"/>
              </a:spcBef>
              <a:spcAft>
                <a:spcPts val="0"/>
              </a:spcAft>
              <a:buSzPts val="1200"/>
              <a:buChar char="○"/>
              <a:defRPr/>
            </a:lvl2pPr>
            <a:lvl3pPr indent="-304800" lvl="2" marL="1371600" rtl="0">
              <a:spcBef>
                <a:spcPts val="1600"/>
              </a:spcBef>
              <a:spcAft>
                <a:spcPts val="0"/>
              </a:spcAft>
              <a:buSzPts val="1200"/>
              <a:buChar char="■"/>
              <a:defRPr/>
            </a:lvl3pPr>
            <a:lvl4pPr indent="-304800" lvl="3" marL="1828800" rtl="0">
              <a:spcBef>
                <a:spcPts val="1600"/>
              </a:spcBef>
              <a:spcAft>
                <a:spcPts val="0"/>
              </a:spcAft>
              <a:buSzPts val="1200"/>
              <a:buChar char="●"/>
              <a:defRPr/>
            </a:lvl4pPr>
            <a:lvl5pPr indent="-304800" lvl="4" marL="2286000" rtl="0">
              <a:spcBef>
                <a:spcPts val="1600"/>
              </a:spcBef>
              <a:spcAft>
                <a:spcPts val="0"/>
              </a:spcAft>
              <a:buSzPts val="1200"/>
              <a:buChar char="○"/>
              <a:defRPr/>
            </a:lvl5pPr>
            <a:lvl6pPr indent="-304800" lvl="5" marL="2743200" rtl="0">
              <a:spcBef>
                <a:spcPts val="1600"/>
              </a:spcBef>
              <a:spcAft>
                <a:spcPts val="0"/>
              </a:spcAft>
              <a:buSzPts val="1200"/>
              <a:buChar char="■"/>
              <a:defRPr/>
            </a:lvl6pPr>
            <a:lvl7pPr indent="-304800" lvl="6" marL="3200400" rtl="0">
              <a:spcBef>
                <a:spcPts val="1600"/>
              </a:spcBef>
              <a:spcAft>
                <a:spcPts val="0"/>
              </a:spcAft>
              <a:buSzPts val="1200"/>
              <a:buChar char="●"/>
              <a:defRPr/>
            </a:lvl7pPr>
            <a:lvl8pPr indent="-304800" lvl="7" marL="3657600" rtl="0">
              <a:spcBef>
                <a:spcPts val="1600"/>
              </a:spcBef>
              <a:spcAft>
                <a:spcPts val="0"/>
              </a:spcAft>
              <a:buSzPts val="1200"/>
              <a:buChar char="○"/>
              <a:defRPr/>
            </a:lvl8pPr>
            <a:lvl9pPr indent="-304800" lvl="8" marL="4114800" rtl="0">
              <a:spcBef>
                <a:spcPts val="1600"/>
              </a:spcBef>
              <a:spcAft>
                <a:spcPts val="1600"/>
              </a:spcAft>
              <a:buSzPts val="1200"/>
              <a:buChar char="■"/>
              <a:defRPr/>
            </a:lvl9pPr>
          </a:lstStyle>
          <a:p/>
        </p:txBody>
      </p:sp>
      <p:sp>
        <p:nvSpPr>
          <p:cNvPr id="139" name="Google Shape;13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0" name="Shape 140"/>
        <p:cNvGrpSpPr/>
        <p:nvPr/>
      </p:nvGrpSpPr>
      <p:grpSpPr>
        <a:xfrm>
          <a:off x="0" y="0"/>
          <a:ext cx="0" cy="0"/>
          <a:chOff x="0" y="0"/>
          <a:chExt cx="0" cy="0"/>
        </a:xfrm>
      </p:grpSpPr>
      <p:sp>
        <p:nvSpPr>
          <p:cNvPr id="141" name="Google Shape;141;p23"/>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600"/>
              <a:buNone/>
              <a:defRPr/>
            </a:lvl1pPr>
          </a:lstStyle>
          <a:p/>
        </p:txBody>
      </p:sp>
      <p:sp>
        <p:nvSpPr>
          <p:cNvPr id="142" name="Google Shape;14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3" name="Shape 143"/>
        <p:cNvGrpSpPr/>
        <p:nvPr/>
      </p:nvGrpSpPr>
      <p:grpSpPr>
        <a:xfrm>
          <a:off x="0" y="0"/>
          <a:ext cx="0" cy="0"/>
          <a:chOff x="0" y="0"/>
          <a:chExt cx="0" cy="0"/>
        </a:xfrm>
      </p:grpSpPr>
      <p:sp>
        <p:nvSpPr>
          <p:cNvPr id="144" name="Google Shape;144;p2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45" name="Google Shape;145;p24"/>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30200" lvl="0" marL="457200" rtl="0" algn="ctr">
              <a:spcBef>
                <a:spcPts val="0"/>
              </a:spcBef>
              <a:spcAft>
                <a:spcPts val="0"/>
              </a:spcAft>
              <a:buSzPts val="1600"/>
              <a:buChar char="●"/>
              <a:defRPr/>
            </a:lvl1pPr>
            <a:lvl2pPr indent="-304800" lvl="1" marL="914400" rtl="0" algn="ctr">
              <a:spcBef>
                <a:spcPts val="1600"/>
              </a:spcBef>
              <a:spcAft>
                <a:spcPts val="0"/>
              </a:spcAft>
              <a:buSzPts val="1200"/>
              <a:buChar char="○"/>
              <a:defRPr/>
            </a:lvl2pPr>
            <a:lvl3pPr indent="-304800" lvl="2" marL="1371600" rtl="0" algn="ctr">
              <a:spcBef>
                <a:spcPts val="1600"/>
              </a:spcBef>
              <a:spcAft>
                <a:spcPts val="0"/>
              </a:spcAft>
              <a:buSzPts val="1200"/>
              <a:buChar char="■"/>
              <a:defRPr/>
            </a:lvl3pPr>
            <a:lvl4pPr indent="-304800" lvl="3" marL="1828800" rtl="0" algn="ctr">
              <a:spcBef>
                <a:spcPts val="1600"/>
              </a:spcBef>
              <a:spcAft>
                <a:spcPts val="0"/>
              </a:spcAft>
              <a:buSzPts val="1200"/>
              <a:buChar char="●"/>
              <a:defRPr/>
            </a:lvl4pPr>
            <a:lvl5pPr indent="-304800" lvl="4" marL="2286000" rtl="0" algn="ctr">
              <a:spcBef>
                <a:spcPts val="1600"/>
              </a:spcBef>
              <a:spcAft>
                <a:spcPts val="0"/>
              </a:spcAft>
              <a:buSzPts val="1200"/>
              <a:buChar char="○"/>
              <a:defRPr/>
            </a:lvl5pPr>
            <a:lvl6pPr indent="-304800" lvl="5" marL="2743200" rtl="0" algn="ctr">
              <a:spcBef>
                <a:spcPts val="1600"/>
              </a:spcBef>
              <a:spcAft>
                <a:spcPts val="0"/>
              </a:spcAft>
              <a:buSzPts val="1200"/>
              <a:buChar char="■"/>
              <a:defRPr/>
            </a:lvl6pPr>
            <a:lvl7pPr indent="-304800" lvl="6" marL="3200400" rtl="0" algn="ctr">
              <a:spcBef>
                <a:spcPts val="1600"/>
              </a:spcBef>
              <a:spcAft>
                <a:spcPts val="0"/>
              </a:spcAft>
              <a:buSzPts val="1200"/>
              <a:buChar char="●"/>
              <a:defRPr/>
            </a:lvl7pPr>
            <a:lvl8pPr indent="-304800" lvl="7" marL="3657600" rtl="0" algn="ctr">
              <a:spcBef>
                <a:spcPts val="1600"/>
              </a:spcBef>
              <a:spcAft>
                <a:spcPts val="0"/>
              </a:spcAft>
              <a:buSzPts val="1200"/>
              <a:buChar char="○"/>
              <a:defRPr/>
            </a:lvl8pPr>
            <a:lvl9pPr indent="-304800" lvl="8" marL="4114800" rtl="0" algn="ctr">
              <a:spcBef>
                <a:spcPts val="1600"/>
              </a:spcBef>
              <a:spcAft>
                <a:spcPts val="1600"/>
              </a:spcAft>
              <a:buSzPts val="1200"/>
              <a:buChar char="■"/>
              <a:defRPr/>
            </a:lvl9pPr>
          </a:lstStyle>
          <a:p/>
        </p:txBody>
      </p:sp>
      <p:sp>
        <p:nvSpPr>
          <p:cNvPr id="146" name="Google Shape;146;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47" name="Shape 147"/>
        <p:cNvGrpSpPr/>
        <p:nvPr/>
      </p:nvGrpSpPr>
      <p:grpSpPr>
        <a:xfrm>
          <a:off x="0" y="0"/>
          <a:ext cx="0" cy="0"/>
          <a:chOff x="0" y="0"/>
          <a:chExt cx="0" cy="0"/>
        </a:xfrm>
      </p:grpSpPr>
      <p:sp>
        <p:nvSpPr>
          <p:cNvPr id="148" name="Google Shape;148;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3.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04" name="Shape 104"/>
        <p:cNvGrpSpPr/>
        <p:nvPr/>
      </p:nvGrpSpPr>
      <p:grpSpPr>
        <a:xfrm>
          <a:off x="0" y="0"/>
          <a:ext cx="0" cy="0"/>
          <a:chOff x="0" y="0"/>
          <a:chExt cx="0" cy="0"/>
        </a:xfrm>
      </p:grpSpPr>
      <p:sp>
        <p:nvSpPr>
          <p:cNvPr id="105" name="Google Shape;105;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400"/>
              <a:buFont typeface="Poppins Medium"/>
              <a:buNone/>
              <a:defRPr sz="2400">
                <a:solidFill>
                  <a:schemeClr val="dk1"/>
                </a:solidFill>
                <a:latin typeface="Poppins Medium"/>
                <a:ea typeface="Poppins Medium"/>
                <a:cs typeface="Poppins Medium"/>
                <a:sym typeface="Poppins Medium"/>
              </a:defRPr>
            </a:lvl1pPr>
            <a:lvl2pPr lvl="1" rtl="0">
              <a:spcBef>
                <a:spcPts val="0"/>
              </a:spcBef>
              <a:spcAft>
                <a:spcPts val="0"/>
              </a:spcAft>
              <a:buClr>
                <a:schemeClr val="dk1"/>
              </a:buClr>
              <a:buSzPts val="2400"/>
              <a:buFont typeface="Poppins Medium"/>
              <a:buNone/>
              <a:defRPr sz="2400">
                <a:solidFill>
                  <a:schemeClr val="dk1"/>
                </a:solidFill>
                <a:latin typeface="Poppins Medium"/>
                <a:ea typeface="Poppins Medium"/>
                <a:cs typeface="Poppins Medium"/>
                <a:sym typeface="Poppins Medium"/>
              </a:defRPr>
            </a:lvl2pPr>
            <a:lvl3pPr lvl="2" rtl="0">
              <a:spcBef>
                <a:spcPts val="0"/>
              </a:spcBef>
              <a:spcAft>
                <a:spcPts val="0"/>
              </a:spcAft>
              <a:buClr>
                <a:schemeClr val="dk1"/>
              </a:buClr>
              <a:buSzPts val="2400"/>
              <a:buFont typeface="Poppins Medium"/>
              <a:buNone/>
              <a:defRPr sz="2400">
                <a:solidFill>
                  <a:schemeClr val="dk1"/>
                </a:solidFill>
                <a:latin typeface="Poppins Medium"/>
                <a:ea typeface="Poppins Medium"/>
                <a:cs typeface="Poppins Medium"/>
                <a:sym typeface="Poppins Medium"/>
              </a:defRPr>
            </a:lvl3pPr>
            <a:lvl4pPr lvl="3" rtl="0">
              <a:spcBef>
                <a:spcPts val="0"/>
              </a:spcBef>
              <a:spcAft>
                <a:spcPts val="0"/>
              </a:spcAft>
              <a:buClr>
                <a:schemeClr val="dk1"/>
              </a:buClr>
              <a:buSzPts val="2400"/>
              <a:buFont typeface="Poppins Medium"/>
              <a:buNone/>
              <a:defRPr sz="2400">
                <a:solidFill>
                  <a:schemeClr val="dk1"/>
                </a:solidFill>
                <a:latin typeface="Poppins Medium"/>
                <a:ea typeface="Poppins Medium"/>
                <a:cs typeface="Poppins Medium"/>
                <a:sym typeface="Poppins Medium"/>
              </a:defRPr>
            </a:lvl4pPr>
            <a:lvl5pPr lvl="4" rtl="0">
              <a:spcBef>
                <a:spcPts val="0"/>
              </a:spcBef>
              <a:spcAft>
                <a:spcPts val="0"/>
              </a:spcAft>
              <a:buClr>
                <a:schemeClr val="dk1"/>
              </a:buClr>
              <a:buSzPts val="2400"/>
              <a:buFont typeface="Poppins Medium"/>
              <a:buNone/>
              <a:defRPr sz="2400">
                <a:solidFill>
                  <a:schemeClr val="dk1"/>
                </a:solidFill>
                <a:latin typeface="Poppins Medium"/>
                <a:ea typeface="Poppins Medium"/>
                <a:cs typeface="Poppins Medium"/>
                <a:sym typeface="Poppins Medium"/>
              </a:defRPr>
            </a:lvl5pPr>
            <a:lvl6pPr lvl="5" rtl="0">
              <a:spcBef>
                <a:spcPts val="0"/>
              </a:spcBef>
              <a:spcAft>
                <a:spcPts val="0"/>
              </a:spcAft>
              <a:buClr>
                <a:schemeClr val="dk1"/>
              </a:buClr>
              <a:buSzPts val="2400"/>
              <a:buFont typeface="Poppins Medium"/>
              <a:buNone/>
              <a:defRPr sz="2400">
                <a:solidFill>
                  <a:schemeClr val="dk1"/>
                </a:solidFill>
                <a:latin typeface="Poppins Medium"/>
                <a:ea typeface="Poppins Medium"/>
                <a:cs typeface="Poppins Medium"/>
                <a:sym typeface="Poppins Medium"/>
              </a:defRPr>
            </a:lvl6pPr>
            <a:lvl7pPr lvl="6" rtl="0">
              <a:spcBef>
                <a:spcPts val="0"/>
              </a:spcBef>
              <a:spcAft>
                <a:spcPts val="0"/>
              </a:spcAft>
              <a:buClr>
                <a:schemeClr val="dk1"/>
              </a:buClr>
              <a:buSzPts val="2400"/>
              <a:buFont typeface="Poppins Medium"/>
              <a:buNone/>
              <a:defRPr sz="2400">
                <a:solidFill>
                  <a:schemeClr val="dk1"/>
                </a:solidFill>
                <a:latin typeface="Poppins Medium"/>
                <a:ea typeface="Poppins Medium"/>
                <a:cs typeface="Poppins Medium"/>
                <a:sym typeface="Poppins Medium"/>
              </a:defRPr>
            </a:lvl7pPr>
            <a:lvl8pPr lvl="7" rtl="0">
              <a:spcBef>
                <a:spcPts val="0"/>
              </a:spcBef>
              <a:spcAft>
                <a:spcPts val="0"/>
              </a:spcAft>
              <a:buClr>
                <a:schemeClr val="dk1"/>
              </a:buClr>
              <a:buSzPts val="2400"/>
              <a:buFont typeface="Poppins Medium"/>
              <a:buNone/>
              <a:defRPr sz="2400">
                <a:solidFill>
                  <a:schemeClr val="dk1"/>
                </a:solidFill>
                <a:latin typeface="Poppins Medium"/>
                <a:ea typeface="Poppins Medium"/>
                <a:cs typeface="Poppins Medium"/>
                <a:sym typeface="Poppins Medium"/>
              </a:defRPr>
            </a:lvl8pPr>
            <a:lvl9pPr lvl="8" rtl="0">
              <a:spcBef>
                <a:spcPts val="0"/>
              </a:spcBef>
              <a:spcAft>
                <a:spcPts val="0"/>
              </a:spcAft>
              <a:buClr>
                <a:schemeClr val="dk1"/>
              </a:buClr>
              <a:buSzPts val="2400"/>
              <a:buFont typeface="Poppins Medium"/>
              <a:buNone/>
              <a:defRPr sz="2400">
                <a:solidFill>
                  <a:schemeClr val="dk1"/>
                </a:solidFill>
                <a:latin typeface="Poppins Medium"/>
                <a:ea typeface="Poppins Medium"/>
                <a:cs typeface="Poppins Medium"/>
                <a:sym typeface="Poppins Medium"/>
              </a:defRPr>
            </a:lvl9pPr>
          </a:lstStyle>
          <a:p/>
        </p:txBody>
      </p:sp>
      <p:sp>
        <p:nvSpPr>
          <p:cNvPr id="106" name="Google Shape;106;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30200" lvl="0" marL="457200" rtl="0">
              <a:lnSpc>
                <a:spcPct val="115000"/>
              </a:lnSpc>
              <a:spcBef>
                <a:spcPts val="0"/>
              </a:spcBef>
              <a:spcAft>
                <a:spcPts val="0"/>
              </a:spcAft>
              <a:buClr>
                <a:schemeClr val="dk2"/>
              </a:buClr>
              <a:buSzPts val="1600"/>
              <a:buFont typeface="Poppins"/>
              <a:buChar char="●"/>
              <a:defRPr sz="1600">
                <a:solidFill>
                  <a:schemeClr val="dk2"/>
                </a:solidFill>
                <a:latin typeface="Poppins"/>
                <a:ea typeface="Poppins"/>
                <a:cs typeface="Poppins"/>
                <a:sym typeface="Poppins"/>
              </a:defRPr>
            </a:lvl1pPr>
            <a:lvl2pPr indent="-304800" lvl="1" marL="914400" rtl="0">
              <a:lnSpc>
                <a:spcPct val="115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2pPr>
            <a:lvl3pPr indent="-304800" lvl="2" marL="1371600" rtl="0">
              <a:lnSpc>
                <a:spcPct val="115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3pPr>
            <a:lvl4pPr indent="-304800" lvl="3" marL="1828800" rtl="0">
              <a:lnSpc>
                <a:spcPct val="115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4pPr>
            <a:lvl5pPr indent="-304800" lvl="4" marL="2286000" rtl="0">
              <a:lnSpc>
                <a:spcPct val="115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5pPr>
            <a:lvl6pPr indent="-304800" lvl="5" marL="2743200" rtl="0">
              <a:lnSpc>
                <a:spcPct val="115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6pPr>
            <a:lvl7pPr indent="-304800" lvl="6" marL="3200400" rtl="0">
              <a:lnSpc>
                <a:spcPct val="115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7pPr>
            <a:lvl8pPr indent="-304800" lvl="7" marL="3657600" rtl="0">
              <a:lnSpc>
                <a:spcPct val="115000"/>
              </a:lnSpc>
              <a:spcBef>
                <a:spcPts val="1600"/>
              </a:spcBef>
              <a:spcAft>
                <a:spcPts val="0"/>
              </a:spcAft>
              <a:buClr>
                <a:schemeClr val="dk2"/>
              </a:buClr>
              <a:buSzPts val="1200"/>
              <a:buFont typeface="Poppins"/>
              <a:buChar char="○"/>
              <a:defRPr sz="1200">
                <a:solidFill>
                  <a:schemeClr val="dk2"/>
                </a:solidFill>
                <a:latin typeface="Poppins"/>
                <a:ea typeface="Poppins"/>
                <a:cs typeface="Poppins"/>
                <a:sym typeface="Poppins"/>
              </a:defRPr>
            </a:lvl8pPr>
            <a:lvl9pPr indent="-304800" lvl="8" marL="4114800" rtl="0">
              <a:lnSpc>
                <a:spcPct val="115000"/>
              </a:lnSpc>
              <a:spcBef>
                <a:spcPts val="1600"/>
              </a:spcBef>
              <a:spcAft>
                <a:spcPts val="1600"/>
              </a:spcAft>
              <a:buClr>
                <a:schemeClr val="dk2"/>
              </a:buClr>
              <a:buSzPts val="1200"/>
              <a:buFont typeface="Poppins"/>
              <a:buChar char="■"/>
              <a:defRPr sz="1200">
                <a:solidFill>
                  <a:schemeClr val="dk2"/>
                </a:solidFill>
                <a:latin typeface="Poppins"/>
                <a:ea typeface="Poppins"/>
                <a:cs typeface="Poppins"/>
                <a:sym typeface="Poppins"/>
              </a:defRPr>
            </a:lvl9pPr>
          </a:lstStyle>
          <a:p/>
        </p:txBody>
      </p:sp>
      <p:sp>
        <p:nvSpPr>
          <p:cNvPr id="107" name="Google Shape;10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slide" Target="/ppt/slides/slide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11.jpg"/><Relationship Id="rId4" Type="http://schemas.openxmlformats.org/officeDocument/2006/relationships/image" Target="../media/image5.jpg"/><Relationship Id="rId5" Type="http://schemas.openxmlformats.org/officeDocument/2006/relationships/image" Target="../media/image4.jpg"/><Relationship Id="rId6" Type="http://schemas.openxmlformats.org/officeDocument/2006/relationships/image" Target="../media/image8.jpg"/><Relationship Id="rId7"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6"/>
          <p:cNvSpPr txBox="1"/>
          <p:nvPr>
            <p:ph type="ctrTitle"/>
          </p:nvPr>
        </p:nvSpPr>
        <p:spPr>
          <a:xfrm>
            <a:off x="552525" y="1332300"/>
            <a:ext cx="6521400" cy="155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Face Recognition System Using Eigenfaces method</a:t>
            </a:r>
            <a:endParaRPr b="1">
              <a:latin typeface="Roboto"/>
              <a:ea typeface="Roboto"/>
              <a:cs typeface="Roboto"/>
              <a:sym typeface="Roboto"/>
            </a:endParaRPr>
          </a:p>
        </p:txBody>
      </p:sp>
      <p:sp>
        <p:nvSpPr>
          <p:cNvPr id="154" name="Google Shape;154;p26"/>
          <p:cNvSpPr txBox="1"/>
          <p:nvPr>
            <p:ph idx="1" type="subTitle"/>
          </p:nvPr>
        </p:nvSpPr>
        <p:spPr>
          <a:xfrm>
            <a:off x="4294750" y="3478425"/>
            <a:ext cx="4095300" cy="448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i="1" lang="en-GB" sz="1500" u="sng">
                <a:latin typeface="Roboto"/>
                <a:ea typeface="Roboto"/>
                <a:cs typeface="Roboto"/>
                <a:sym typeface="Roboto"/>
              </a:rPr>
              <a:t>A Numerical Methods Project</a:t>
            </a:r>
            <a:r>
              <a:rPr i="1" lang="en-GB" sz="1500" u="sng">
                <a:latin typeface="Roboto"/>
                <a:ea typeface="Roboto"/>
                <a:cs typeface="Roboto"/>
                <a:sym typeface="Roboto"/>
              </a:rPr>
              <a:t>...</a:t>
            </a:r>
            <a:endParaRPr i="1" sz="1500" u="sng">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5"/>
          <p:cNvSpPr/>
          <p:nvPr/>
        </p:nvSpPr>
        <p:spPr>
          <a:xfrm>
            <a:off x="1333938" y="3493225"/>
            <a:ext cx="3268800" cy="1538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5"/>
          <p:cNvSpPr txBox="1"/>
          <p:nvPr/>
        </p:nvSpPr>
        <p:spPr>
          <a:xfrm>
            <a:off x="588688" y="3801930"/>
            <a:ext cx="3281400" cy="12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6000">
                <a:solidFill>
                  <a:srgbClr val="0000FF"/>
                </a:solidFill>
                <a:latin typeface="Poppins"/>
                <a:ea typeface="Poppins"/>
                <a:cs typeface="Poppins"/>
                <a:sym typeface="Poppins"/>
              </a:rPr>
              <a:t>          ...</a:t>
            </a:r>
            <a:endParaRPr sz="6000">
              <a:solidFill>
                <a:srgbClr val="0000FF"/>
              </a:solidFill>
              <a:latin typeface="Poppins"/>
              <a:ea typeface="Poppins"/>
              <a:cs typeface="Poppins"/>
              <a:sym typeface="Poppins"/>
            </a:endParaRPr>
          </a:p>
        </p:txBody>
      </p:sp>
      <p:sp>
        <p:nvSpPr>
          <p:cNvPr id="252" name="Google Shape;252;p35"/>
          <p:cNvSpPr txBox="1"/>
          <p:nvPr>
            <p:ph idx="4294967295" type="title"/>
          </p:nvPr>
        </p:nvSpPr>
        <p:spPr>
          <a:xfrm>
            <a:off x="72125" y="72100"/>
            <a:ext cx="82662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Solution (Contd.)</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p:txBody>
      </p:sp>
      <p:pic>
        <p:nvPicPr>
          <p:cNvPr id="253" name="Google Shape;253;p35"/>
          <p:cNvPicPr preferRelativeResize="0"/>
          <p:nvPr/>
        </p:nvPicPr>
        <p:blipFill rotWithShape="1">
          <a:blip r:embed="rId3">
            <a:alphaModFix/>
          </a:blip>
          <a:srcRect b="80513" l="10498" r="0" t="7357"/>
          <a:stretch/>
        </p:blipFill>
        <p:spPr>
          <a:xfrm>
            <a:off x="165575" y="703700"/>
            <a:ext cx="8812848" cy="671776"/>
          </a:xfrm>
          <a:prstGeom prst="rect">
            <a:avLst/>
          </a:prstGeom>
          <a:noFill/>
          <a:ln cap="flat" cmpd="sng" w="19050">
            <a:solidFill>
              <a:schemeClr val="dk2"/>
            </a:solidFill>
            <a:prstDash val="solid"/>
            <a:round/>
            <a:headEnd len="sm" w="sm" type="none"/>
            <a:tailEnd len="sm" w="sm" type="none"/>
          </a:ln>
        </p:spPr>
      </p:pic>
      <p:sp>
        <p:nvSpPr>
          <p:cNvPr id="254" name="Google Shape;254;p35"/>
          <p:cNvSpPr/>
          <p:nvPr/>
        </p:nvSpPr>
        <p:spPr>
          <a:xfrm rot="10800000">
            <a:off x="165563" y="1634375"/>
            <a:ext cx="3499200" cy="1434000"/>
          </a:xfrm>
          <a:prstGeom prst="trapezoid">
            <a:avLst>
              <a:gd fmla="val 250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5"/>
          <p:cNvSpPr/>
          <p:nvPr/>
        </p:nvSpPr>
        <p:spPr>
          <a:xfrm>
            <a:off x="3664775" y="2188425"/>
            <a:ext cx="2256000" cy="671700"/>
          </a:xfrm>
          <a:prstGeom prst="right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5"/>
          <p:cNvSpPr txBox="1"/>
          <p:nvPr/>
        </p:nvSpPr>
        <p:spPr>
          <a:xfrm>
            <a:off x="3407075" y="1757975"/>
            <a:ext cx="2170500" cy="3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accent5"/>
                </a:solidFill>
                <a:latin typeface="Poppins"/>
                <a:ea typeface="Poppins"/>
                <a:cs typeface="Poppins"/>
                <a:sym typeface="Poppins"/>
              </a:rPr>
              <a:t>Calculate the covariance Matrix</a:t>
            </a:r>
            <a:endParaRPr b="1">
              <a:solidFill>
                <a:schemeClr val="accent5"/>
              </a:solidFill>
              <a:latin typeface="Poppins"/>
              <a:ea typeface="Poppins"/>
              <a:cs typeface="Poppins"/>
              <a:sym typeface="Poppins"/>
            </a:endParaRPr>
          </a:p>
        </p:txBody>
      </p:sp>
      <p:sp>
        <p:nvSpPr>
          <p:cNvPr id="257" name="Google Shape;257;p35"/>
          <p:cNvSpPr/>
          <p:nvPr/>
        </p:nvSpPr>
        <p:spPr>
          <a:xfrm>
            <a:off x="2644463" y="1842650"/>
            <a:ext cx="184275" cy="1017475"/>
          </a:xfrm>
          <a:prstGeom prst="flowChartProcess">
            <a:avLst/>
          </a:prstGeom>
          <a:solidFill>
            <a:srgbClr val="46DADA"/>
          </a:solidFill>
          <a:ln cap="flat" cmpd="sng" w="9525">
            <a:solidFill>
              <a:srgbClr val="46DAD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58" name="Google Shape;258;p35"/>
          <p:cNvSpPr txBox="1"/>
          <p:nvPr/>
        </p:nvSpPr>
        <p:spPr>
          <a:xfrm>
            <a:off x="-710350" y="1634380"/>
            <a:ext cx="3281400" cy="12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6000">
                <a:solidFill>
                  <a:srgbClr val="46DADA"/>
                </a:solidFill>
                <a:latin typeface="Poppins"/>
                <a:ea typeface="Poppins"/>
                <a:cs typeface="Poppins"/>
                <a:sym typeface="Poppins"/>
              </a:rPr>
              <a:t>          ...</a:t>
            </a:r>
            <a:endParaRPr sz="6000">
              <a:solidFill>
                <a:srgbClr val="46DADA"/>
              </a:solidFill>
              <a:latin typeface="Poppins"/>
              <a:ea typeface="Poppins"/>
              <a:cs typeface="Poppins"/>
              <a:sym typeface="Poppins"/>
            </a:endParaRPr>
          </a:p>
        </p:txBody>
      </p:sp>
      <p:sp>
        <p:nvSpPr>
          <p:cNvPr id="259" name="Google Shape;259;p35"/>
          <p:cNvSpPr/>
          <p:nvPr/>
        </p:nvSpPr>
        <p:spPr>
          <a:xfrm>
            <a:off x="3025763" y="1842650"/>
            <a:ext cx="184275" cy="1017475"/>
          </a:xfrm>
          <a:prstGeom prst="flowChartProcess">
            <a:avLst/>
          </a:prstGeom>
          <a:solidFill>
            <a:srgbClr val="46DADA"/>
          </a:solidFill>
          <a:ln cap="flat" cmpd="sng" w="9525">
            <a:solidFill>
              <a:srgbClr val="46DAD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60" name="Google Shape;260;p35"/>
          <p:cNvSpPr/>
          <p:nvPr/>
        </p:nvSpPr>
        <p:spPr>
          <a:xfrm>
            <a:off x="1211888" y="1842638"/>
            <a:ext cx="184275" cy="1017475"/>
          </a:xfrm>
          <a:prstGeom prst="flowChartProcess">
            <a:avLst/>
          </a:prstGeom>
          <a:solidFill>
            <a:srgbClr val="46DADA"/>
          </a:solidFill>
          <a:ln cap="flat" cmpd="sng" w="9525">
            <a:solidFill>
              <a:srgbClr val="46DAD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61" name="Google Shape;261;p35"/>
          <p:cNvSpPr/>
          <p:nvPr/>
        </p:nvSpPr>
        <p:spPr>
          <a:xfrm>
            <a:off x="882438" y="1842625"/>
            <a:ext cx="184275" cy="1017475"/>
          </a:xfrm>
          <a:prstGeom prst="flowChartProcess">
            <a:avLst/>
          </a:prstGeom>
          <a:solidFill>
            <a:srgbClr val="46DADA"/>
          </a:solidFill>
          <a:ln cap="flat" cmpd="sng" w="9525">
            <a:solidFill>
              <a:srgbClr val="46DAD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62" name="Google Shape;262;p35"/>
          <p:cNvSpPr/>
          <p:nvPr/>
        </p:nvSpPr>
        <p:spPr>
          <a:xfrm>
            <a:off x="552988" y="1842625"/>
            <a:ext cx="184275" cy="1017475"/>
          </a:xfrm>
          <a:prstGeom prst="flowChartProcess">
            <a:avLst/>
          </a:prstGeom>
          <a:solidFill>
            <a:srgbClr val="46DADA"/>
          </a:solidFill>
          <a:ln cap="flat" cmpd="sng" w="9525">
            <a:solidFill>
              <a:srgbClr val="46DAD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63" name="Google Shape;263;p35"/>
          <p:cNvSpPr txBox="1"/>
          <p:nvPr/>
        </p:nvSpPr>
        <p:spPr>
          <a:xfrm>
            <a:off x="5577575" y="2267925"/>
            <a:ext cx="2914800" cy="512700"/>
          </a:xfrm>
          <a:prstGeom prst="rect">
            <a:avLst/>
          </a:prstGeom>
          <a:noFill/>
          <a:ln>
            <a:noFill/>
          </a:ln>
        </p:spPr>
        <p:txBody>
          <a:bodyPr anchorCtr="0" anchor="t" bIns="91425" lIns="91425" spcFirstLastPara="1" rIns="91425" wrap="square" tIns="91425">
            <a:noAutofit/>
          </a:bodyPr>
          <a:lstStyle/>
          <a:p>
            <a:pPr indent="0" lvl="0" marL="457200" rtl="0" algn="just">
              <a:lnSpc>
                <a:spcPct val="150000"/>
              </a:lnSpc>
              <a:spcBef>
                <a:spcPts val="0"/>
              </a:spcBef>
              <a:spcAft>
                <a:spcPts val="0"/>
              </a:spcAft>
              <a:buNone/>
            </a:pPr>
            <a:r>
              <a:rPr b="1" lang="en-GB" sz="2400">
                <a:solidFill>
                  <a:schemeClr val="accent5"/>
                </a:solidFill>
                <a:latin typeface="Lato"/>
                <a:ea typeface="Lato"/>
                <a:cs typeface="Lato"/>
                <a:sym typeface="Lato"/>
              </a:rPr>
              <a:t> C = A       *        </a:t>
            </a:r>
            <a:r>
              <a:rPr b="1" lang="en-GB" sz="2400">
                <a:solidFill>
                  <a:schemeClr val="accent5"/>
                </a:solidFill>
                <a:latin typeface="Lato"/>
                <a:ea typeface="Lato"/>
                <a:cs typeface="Lato"/>
                <a:sym typeface="Lato"/>
              </a:rPr>
              <a:t>A</a:t>
            </a:r>
            <a:r>
              <a:rPr b="1" baseline="30000" lang="en-GB" sz="2400">
                <a:solidFill>
                  <a:schemeClr val="accent5"/>
                </a:solidFill>
                <a:latin typeface="Lato"/>
                <a:ea typeface="Lato"/>
                <a:cs typeface="Lato"/>
                <a:sym typeface="Lato"/>
              </a:rPr>
              <a:t>T </a:t>
            </a:r>
            <a:endParaRPr b="1" sz="2400">
              <a:solidFill>
                <a:schemeClr val="accent5"/>
              </a:solidFill>
            </a:endParaRPr>
          </a:p>
        </p:txBody>
      </p:sp>
      <p:sp>
        <p:nvSpPr>
          <p:cNvPr id="264" name="Google Shape;264;p35"/>
          <p:cNvSpPr txBox="1"/>
          <p:nvPr/>
        </p:nvSpPr>
        <p:spPr>
          <a:xfrm>
            <a:off x="6103125" y="2724775"/>
            <a:ext cx="2914800" cy="512700"/>
          </a:xfrm>
          <a:prstGeom prst="rect">
            <a:avLst/>
          </a:prstGeom>
          <a:noFill/>
          <a:ln>
            <a:noFill/>
          </a:ln>
        </p:spPr>
        <p:txBody>
          <a:bodyPr anchorCtr="0" anchor="t" bIns="91425" lIns="91425" spcFirstLastPara="1" rIns="91425" wrap="square" tIns="91425">
            <a:noAutofit/>
          </a:bodyPr>
          <a:lstStyle/>
          <a:p>
            <a:pPr indent="0" lvl="0" marL="457200" rtl="0" algn="just">
              <a:lnSpc>
                <a:spcPct val="150000"/>
              </a:lnSpc>
              <a:spcBef>
                <a:spcPts val="0"/>
              </a:spcBef>
              <a:spcAft>
                <a:spcPts val="0"/>
              </a:spcAft>
              <a:buNone/>
            </a:pPr>
            <a:r>
              <a:rPr b="1" lang="en-GB" sz="2400">
                <a:solidFill>
                  <a:srgbClr val="E06666"/>
                </a:solidFill>
                <a:latin typeface="Lato"/>
                <a:ea typeface="Lato"/>
                <a:cs typeface="Lato"/>
                <a:sym typeface="Lato"/>
              </a:rPr>
              <a:t>P</a:t>
            </a:r>
            <a:r>
              <a:rPr b="1" baseline="30000" lang="en-GB" sz="2400">
                <a:solidFill>
                  <a:srgbClr val="E06666"/>
                </a:solidFill>
                <a:latin typeface="Lato"/>
                <a:ea typeface="Lato"/>
                <a:cs typeface="Lato"/>
                <a:sym typeface="Lato"/>
              </a:rPr>
              <a:t>2  </a:t>
            </a:r>
            <a:r>
              <a:rPr b="1" lang="en-GB" sz="2400">
                <a:solidFill>
                  <a:srgbClr val="E06666"/>
                </a:solidFill>
                <a:latin typeface="Lato"/>
                <a:ea typeface="Lato"/>
                <a:cs typeface="Lato"/>
                <a:sym typeface="Lato"/>
              </a:rPr>
              <a:t>X  M     M X P</a:t>
            </a:r>
            <a:r>
              <a:rPr b="1" baseline="30000" lang="en-GB" sz="2400">
                <a:solidFill>
                  <a:srgbClr val="E06666"/>
                </a:solidFill>
                <a:latin typeface="Lato"/>
                <a:ea typeface="Lato"/>
                <a:cs typeface="Lato"/>
                <a:sym typeface="Lato"/>
              </a:rPr>
              <a:t>2</a:t>
            </a:r>
            <a:endParaRPr b="1" baseline="30000" sz="2400">
              <a:solidFill>
                <a:srgbClr val="E06666"/>
              </a:solidFill>
            </a:endParaRPr>
          </a:p>
        </p:txBody>
      </p:sp>
      <p:sp>
        <p:nvSpPr>
          <p:cNvPr id="265" name="Google Shape;265;p35"/>
          <p:cNvSpPr txBox="1"/>
          <p:nvPr/>
        </p:nvSpPr>
        <p:spPr>
          <a:xfrm>
            <a:off x="6103125" y="3269750"/>
            <a:ext cx="2914800" cy="5127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2400">
                <a:solidFill>
                  <a:srgbClr val="E06666"/>
                </a:solidFill>
                <a:latin typeface="Lato"/>
                <a:ea typeface="Lato"/>
                <a:cs typeface="Lato"/>
                <a:sym typeface="Lato"/>
              </a:rPr>
              <a:t>=  </a:t>
            </a:r>
            <a:r>
              <a:rPr b="1" lang="en-GB" sz="2400">
                <a:solidFill>
                  <a:srgbClr val="E06666"/>
                </a:solidFill>
                <a:latin typeface="Lato"/>
                <a:ea typeface="Lato"/>
                <a:cs typeface="Lato"/>
                <a:sym typeface="Lato"/>
              </a:rPr>
              <a:t>P</a:t>
            </a:r>
            <a:r>
              <a:rPr b="1" baseline="30000" lang="en-GB" sz="2400">
                <a:solidFill>
                  <a:srgbClr val="E06666"/>
                </a:solidFill>
                <a:latin typeface="Lato"/>
                <a:ea typeface="Lato"/>
                <a:cs typeface="Lato"/>
                <a:sym typeface="Lato"/>
              </a:rPr>
              <a:t>2  </a:t>
            </a:r>
            <a:r>
              <a:rPr b="1" lang="en-GB" sz="2400">
                <a:solidFill>
                  <a:srgbClr val="E06666"/>
                </a:solidFill>
                <a:latin typeface="Lato"/>
                <a:ea typeface="Lato"/>
                <a:cs typeface="Lato"/>
                <a:sym typeface="Lato"/>
              </a:rPr>
              <a:t>X  P</a:t>
            </a:r>
            <a:r>
              <a:rPr b="1" baseline="30000" lang="en-GB" sz="2400">
                <a:solidFill>
                  <a:srgbClr val="E06666"/>
                </a:solidFill>
                <a:latin typeface="Lato"/>
                <a:ea typeface="Lato"/>
                <a:cs typeface="Lato"/>
                <a:sym typeface="Lato"/>
              </a:rPr>
              <a:t>2</a:t>
            </a:r>
            <a:endParaRPr b="1" baseline="30000" sz="2400">
              <a:solidFill>
                <a:srgbClr val="E06666"/>
              </a:solidFill>
            </a:endParaRPr>
          </a:p>
        </p:txBody>
      </p:sp>
      <p:sp>
        <p:nvSpPr>
          <p:cNvPr id="266" name="Google Shape;266;p35"/>
          <p:cNvSpPr/>
          <p:nvPr/>
        </p:nvSpPr>
        <p:spPr>
          <a:xfrm rot="10800000">
            <a:off x="6385300" y="3981925"/>
            <a:ext cx="2256000" cy="1049400"/>
          </a:xfrm>
          <a:prstGeom prst="wedgeRectCallout">
            <a:avLst>
              <a:gd fmla="val -20833" name="adj1"/>
              <a:gd fmla="val 62500" name="adj2"/>
            </a:avLst>
          </a:prstGeom>
          <a:solidFill>
            <a:srgbClr val="6AA84F"/>
          </a:solid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5"/>
          <p:cNvSpPr txBox="1"/>
          <p:nvPr/>
        </p:nvSpPr>
        <p:spPr>
          <a:xfrm>
            <a:off x="6432525" y="4097575"/>
            <a:ext cx="2256000" cy="8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latin typeface="Poppins"/>
                <a:ea typeface="Poppins"/>
                <a:cs typeface="Poppins"/>
                <a:sym typeface="Poppins"/>
              </a:rPr>
              <a:t>If image is 50 by 50, then we get C </a:t>
            </a:r>
            <a:endParaRPr>
              <a:latin typeface="Poppins"/>
              <a:ea typeface="Poppins"/>
              <a:cs typeface="Poppins"/>
              <a:sym typeface="Poppins"/>
            </a:endParaRPr>
          </a:p>
          <a:p>
            <a:pPr indent="0" lvl="0" marL="0" rtl="0" algn="ctr">
              <a:spcBef>
                <a:spcPts val="0"/>
              </a:spcBef>
              <a:spcAft>
                <a:spcPts val="0"/>
              </a:spcAft>
              <a:buNone/>
            </a:pPr>
            <a:r>
              <a:rPr lang="en-GB">
                <a:latin typeface="Poppins"/>
                <a:ea typeface="Poppins"/>
                <a:cs typeface="Poppins"/>
                <a:sym typeface="Poppins"/>
              </a:rPr>
              <a:t>2500 X 2500</a:t>
            </a:r>
            <a:endParaRPr>
              <a:latin typeface="Poppins"/>
              <a:ea typeface="Poppins"/>
              <a:cs typeface="Poppins"/>
              <a:sym typeface="Poppins"/>
            </a:endParaRPr>
          </a:p>
        </p:txBody>
      </p:sp>
      <p:sp>
        <p:nvSpPr>
          <p:cNvPr id="268" name="Google Shape;268;p35"/>
          <p:cNvSpPr/>
          <p:nvPr/>
        </p:nvSpPr>
        <p:spPr>
          <a:xfrm rot="10800000">
            <a:off x="4586400" y="3981925"/>
            <a:ext cx="1626300" cy="671700"/>
          </a:xfrm>
          <a:prstGeom prst="right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5"/>
          <p:cNvSpPr/>
          <p:nvPr/>
        </p:nvSpPr>
        <p:spPr>
          <a:xfrm>
            <a:off x="1396175" y="35974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70" name="Google Shape;270;p35"/>
          <p:cNvSpPr/>
          <p:nvPr/>
        </p:nvSpPr>
        <p:spPr>
          <a:xfrm>
            <a:off x="1668750" y="35974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71" name="Google Shape;271;p35"/>
          <p:cNvSpPr/>
          <p:nvPr/>
        </p:nvSpPr>
        <p:spPr>
          <a:xfrm>
            <a:off x="2250600" y="35974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72" name="Google Shape;272;p35"/>
          <p:cNvSpPr/>
          <p:nvPr/>
        </p:nvSpPr>
        <p:spPr>
          <a:xfrm>
            <a:off x="1941325" y="35974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73" name="Google Shape;273;p35"/>
          <p:cNvSpPr/>
          <p:nvPr/>
        </p:nvSpPr>
        <p:spPr>
          <a:xfrm>
            <a:off x="3527225" y="35974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74" name="Google Shape;274;p35"/>
          <p:cNvSpPr/>
          <p:nvPr/>
        </p:nvSpPr>
        <p:spPr>
          <a:xfrm>
            <a:off x="3845275" y="35974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75" name="Google Shape;275;p35"/>
          <p:cNvSpPr/>
          <p:nvPr/>
        </p:nvSpPr>
        <p:spPr>
          <a:xfrm>
            <a:off x="4163313" y="35974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76" name="Google Shape;276;p35"/>
          <p:cNvSpPr/>
          <p:nvPr/>
        </p:nvSpPr>
        <p:spPr>
          <a:xfrm>
            <a:off x="1396175" y="427912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77" name="Google Shape;277;p35"/>
          <p:cNvSpPr/>
          <p:nvPr/>
        </p:nvSpPr>
        <p:spPr>
          <a:xfrm>
            <a:off x="1687725" y="427912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78" name="Google Shape;278;p35"/>
          <p:cNvSpPr/>
          <p:nvPr/>
        </p:nvSpPr>
        <p:spPr>
          <a:xfrm>
            <a:off x="1979275" y="427912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79" name="Google Shape;279;p35"/>
          <p:cNvSpPr/>
          <p:nvPr/>
        </p:nvSpPr>
        <p:spPr>
          <a:xfrm>
            <a:off x="2559875" y="361067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80" name="Google Shape;280;p35"/>
          <p:cNvSpPr/>
          <p:nvPr/>
        </p:nvSpPr>
        <p:spPr>
          <a:xfrm>
            <a:off x="2869150" y="35974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81" name="Google Shape;281;p35"/>
          <p:cNvSpPr/>
          <p:nvPr/>
        </p:nvSpPr>
        <p:spPr>
          <a:xfrm>
            <a:off x="3198188" y="361067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82" name="Google Shape;282;p35"/>
          <p:cNvSpPr/>
          <p:nvPr/>
        </p:nvSpPr>
        <p:spPr>
          <a:xfrm>
            <a:off x="2270825" y="427912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83" name="Google Shape;283;p35"/>
          <p:cNvSpPr/>
          <p:nvPr/>
        </p:nvSpPr>
        <p:spPr>
          <a:xfrm>
            <a:off x="3845275" y="427912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84" name="Google Shape;284;p35"/>
          <p:cNvSpPr/>
          <p:nvPr/>
        </p:nvSpPr>
        <p:spPr>
          <a:xfrm>
            <a:off x="2562375" y="427912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85" name="Google Shape;285;p35"/>
          <p:cNvSpPr/>
          <p:nvPr/>
        </p:nvSpPr>
        <p:spPr>
          <a:xfrm>
            <a:off x="4182288" y="427912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86" name="Google Shape;286;p35"/>
          <p:cNvSpPr txBox="1"/>
          <p:nvPr/>
        </p:nvSpPr>
        <p:spPr>
          <a:xfrm>
            <a:off x="4481375" y="3673075"/>
            <a:ext cx="2170500" cy="3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accent5"/>
                </a:solidFill>
                <a:latin typeface="Poppins"/>
                <a:ea typeface="Poppins"/>
                <a:cs typeface="Poppins"/>
                <a:sym typeface="Poppins"/>
              </a:rPr>
              <a:t>2500 Eigenvectors</a:t>
            </a:r>
            <a:endParaRPr b="1">
              <a:solidFill>
                <a:schemeClr val="accent5"/>
              </a:solidFill>
              <a:latin typeface="Poppins"/>
              <a:ea typeface="Poppins"/>
              <a:cs typeface="Poppins"/>
              <a:sym typeface="Poppins"/>
            </a:endParaRPr>
          </a:p>
        </p:txBody>
      </p:sp>
      <p:sp>
        <p:nvSpPr>
          <p:cNvPr id="287" name="Google Shape;287;p35"/>
          <p:cNvSpPr txBox="1"/>
          <p:nvPr/>
        </p:nvSpPr>
        <p:spPr>
          <a:xfrm>
            <a:off x="4678775" y="4485175"/>
            <a:ext cx="1913100" cy="3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Poppins"/>
                <a:ea typeface="Poppins"/>
                <a:cs typeface="Poppins"/>
                <a:sym typeface="Poppins"/>
              </a:rPr>
              <a:t>Each 2500 X 1</a:t>
            </a:r>
            <a:endParaRPr b="1">
              <a:latin typeface="Poppins"/>
              <a:ea typeface="Poppins"/>
              <a:cs typeface="Poppins"/>
              <a:sym typeface="Poppins"/>
            </a:endParaRPr>
          </a:p>
          <a:p>
            <a:pPr indent="0" lvl="0" marL="0" rtl="0" algn="ctr">
              <a:spcBef>
                <a:spcPts val="0"/>
              </a:spcBef>
              <a:spcAft>
                <a:spcPts val="0"/>
              </a:spcAft>
              <a:buNone/>
            </a:pPr>
            <a:r>
              <a:rPr b="1" lang="en-GB">
                <a:latin typeface="Poppins"/>
                <a:ea typeface="Poppins"/>
                <a:cs typeface="Poppins"/>
                <a:sym typeface="Poppins"/>
              </a:rPr>
              <a:t>Dimensional </a:t>
            </a:r>
            <a:endParaRPr b="1">
              <a:latin typeface="Poppins"/>
              <a:ea typeface="Poppins"/>
              <a:cs typeface="Poppins"/>
              <a:sym typeface="Poppins"/>
            </a:endParaRPr>
          </a:p>
        </p:txBody>
      </p:sp>
      <p:sp>
        <p:nvSpPr>
          <p:cNvPr id="288" name="Google Shape;288;p35"/>
          <p:cNvSpPr/>
          <p:nvPr/>
        </p:nvSpPr>
        <p:spPr>
          <a:xfrm>
            <a:off x="0" y="3469050"/>
            <a:ext cx="1257900" cy="1538100"/>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5"/>
          <p:cNvSpPr txBox="1"/>
          <p:nvPr/>
        </p:nvSpPr>
        <p:spPr>
          <a:xfrm>
            <a:off x="-56075" y="3473875"/>
            <a:ext cx="1313700" cy="153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100" u="sng">
                <a:solidFill>
                  <a:srgbClr val="FFFF00"/>
                </a:solidFill>
                <a:latin typeface="Poppins"/>
                <a:ea typeface="Poppins"/>
                <a:cs typeface="Poppins"/>
                <a:sym typeface="Poppins"/>
              </a:rPr>
              <a:t>WARNING !!</a:t>
            </a:r>
            <a:endParaRPr b="1" sz="1100" u="sng">
              <a:solidFill>
                <a:srgbClr val="FFFF00"/>
              </a:solidFill>
              <a:latin typeface="Poppins"/>
              <a:ea typeface="Poppins"/>
              <a:cs typeface="Poppins"/>
              <a:sym typeface="Poppins"/>
            </a:endParaRPr>
          </a:p>
          <a:p>
            <a:pPr indent="0" lvl="0" marL="0" rtl="0" algn="ctr">
              <a:spcBef>
                <a:spcPts val="0"/>
              </a:spcBef>
              <a:spcAft>
                <a:spcPts val="0"/>
              </a:spcAft>
              <a:buNone/>
            </a:pPr>
            <a:r>
              <a:rPr b="1" lang="en-GB" sz="1100">
                <a:solidFill>
                  <a:srgbClr val="FFFF00"/>
                </a:solidFill>
                <a:latin typeface="Poppins"/>
                <a:ea typeface="Poppins"/>
                <a:cs typeface="Poppins"/>
                <a:sym typeface="Poppins"/>
              </a:rPr>
              <a:t>System may slow down or run out of memory</a:t>
            </a:r>
            <a:endParaRPr b="1" sz="1100">
              <a:solidFill>
                <a:srgbClr val="FFFF00"/>
              </a:solidFill>
              <a:latin typeface="Poppins"/>
              <a:ea typeface="Poppins"/>
              <a:cs typeface="Poppins"/>
              <a:sym typeface="Poppins"/>
            </a:endParaRPr>
          </a:p>
          <a:p>
            <a:pPr indent="0" lvl="0" marL="0" rtl="0" algn="ctr">
              <a:spcBef>
                <a:spcPts val="0"/>
              </a:spcBef>
              <a:spcAft>
                <a:spcPts val="0"/>
              </a:spcAft>
              <a:buNone/>
            </a:pPr>
            <a:r>
              <a:rPr b="1" lang="en-GB" sz="1100" u="sng">
                <a:solidFill>
                  <a:srgbClr val="00FF00"/>
                </a:solidFill>
                <a:latin typeface="Poppins"/>
                <a:ea typeface="Poppins"/>
                <a:cs typeface="Poppins"/>
                <a:sym typeface="Poppins"/>
              </a:rPr>
              <a:t>Computations requires are huge</a:t>
            </a:r>
            <a:endParaRPr b="1" sz="1100" u="sng">
              <a:solidFill>
                <a:srgbClr val="00FF00"/>
              </a:solidFill>
              <a:latin typeface="Poppins"/>
              <a:ea typeface="Poppins"/>
              <a:cs typeface="Poppins"/>
              <a:sym typeface="Poppi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6"/>
          <p:cNvSpPr/>
          <p:nvPr/>
        </p:nvSpPr>
        <p:spPr>
          <a:xfrm>
            <a:off x="2667995" y="3409663"/>
            <a:ext cx="1854600" cy="1538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6"/>
          <p:cNvSpPr txBox="1"/>
          <p:nvPr/>
        </p:nvSpPr>
        <p:spPr>
          <a:xfrm>
            <a:off x="1041375" y="3766917"/>
            <a:ext cx="3281400" cy="12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6000">
                <a:solidFill>
                  <a:schemeClr val="accent1"/>
                </a:solidFill>
                <a:latin typeface="Poppins"/>
                <a:ea typeface="Poppins"/>
                <a:cs typeface="Poppins"/>
                <a:sym typeface="Poppins"/>
              </a:rPr>
              <a:t>          ...</a:t>
            </a:r>
            <a:endParaRPr sz="6000">
              <a:solidFill>
                <a:schemeClr val="accent1"/>
              </a:solidFill>
              <a:latin typeface="Poppins"/>
              <a:ea typeface="Poppins"/>
              <a:cs typeface="Poppins"/>
              <a:sym typeface="Poppins"/>
            </a:endParaRPr>
          </a:p>
        </p:txBody>
      </p:sp>
      <p:sp>
        <p:nvSpPr>
          <p:cNvPr id="296" name="Google Shape;296;p36"/>
          <p:cNvSpPr/>
          <p:nvPr/>
        </p:nvSpPr>
        <p:spPr>
          <a:xfrm>
            <a:off x="6243095" y="2795413"/>
            <a:ext cx="1854600" cy="1538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6"/>
          <p:cNvSpPr txBox="1"/>
          <p:nvPr/>
        </p:nvSpPr>
        <p:spPr>
          <a:xfrm>
            <a:off x="4622675" y="3157292"/>
            <a:ext cx="3281400" cy="12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6000">
                <a:solidFill>
                  <a:schemeClr val="accent1"/>
                </a:solidFill>
                <a:latin typeface="Poppins"/>
                <a:ea typeface="Poppins"/>
                <a:cs typeface="Poppins"/>
                <a:sym typeface="Poppins"/>
              </a:rPr>
              <a:t>  </a:t>
            </a:r>
            <a:r>
              <a:rPr lang="en-GB" sz="6000">
                <a:solidFill>
                  <a:schemeClr val="accent1"/>
                </a:solidFill>
                <a:latin typeface="Poppins"/>
                <a:ea typeface="Poppins"/>
                <a:cs typeface="Poppins"/>
                <a:sym typeface="Poppins"/>
              </a:rPr>
              <a:t>  </a:t>
            </a:r>
            <a:r>
              <a:rPr lang="en-GB" sz="6000">
                <a:solidFill>
                  <a:schemeClr val="accent1"/>
                </a:solidFill>
                <a:latin typeface="Poppins"/>
                <a:ea typeface="Poppins"/>
                <a:cs typeface="Poppins"/>
                <a:sym typeface="Poppins"/>
              </a:rPr>
              <a:t>      ...</a:t>
            </a:r>
            <a:endParaRPr sz="6000">
              <a:solidFill>
                <a:schemeClr val="accent1"/>
              </a:solidFill>
              <a:latin typeface="Poppins"/>
              <a:ea typeface="Poppins"/>
              <a:cs typeface="Poppins"/>
              <a:sym typeface="Poppins"/>
            </a:endParaRPr>
          </a:p>
        </p:txBody>
      </p:sp>
      <p:sp>
        <p:nvSpPr>
          <p:cNvPr id="298" name="Google Shape;298;p36"/>
          <p:cNvSpPr txBox="1"/>
          <p:nvPr>
            <p:ph idx="4294967295" type="title"/>
          </p:nvPr>
        </p:nvSpPr>
        <p:spPr>
          <a:xfrm>
            <a:off x="72125" y="72100"/>
            <a:ext cx="82662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Solution (Contd.)</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p:txBody>
      </p:sp>
      <p:pic>
        <p:nvPicPr>
          <p:cNvPr id="299" name="Google Shape;299;p36"/>
          <p:cNvPicPr preferRelativeResize="0"/>
          <p:nvPr/>
        </p:nvPicPr>
        <p:blipFill rotWithShape="1">
          <a:blip r:embed="rId3">
            <a:alphaModFix/>
          </a:blip>
          <a:srcRect b="80513" l="10498" r="0" t="7357"/>
          <a:stretch/>
        </p:blipFill>
        <p:spPr>
          <a:xfrm>
            <a:off x="165575" y="703700"/>
            <a:ext cx="8812848" cy="671776"/>
          </a:xfrm>
          <a:prstGeom prst="rect">
            <a:avLst/>
          </a:prstGeom>
          <a:noFill/>
          <a:ln cap="flat" cmpd="sng" w="19050">
            <a:solidFill>
              <a:schemeClr val="dk2"/>
            </a:solidFill>
            <a:prstDash val="solid"/>
            <a:round/>
            <a:headEnd len="sm" w="sm" type="none"/>
            <a:tailEnd len="sm" w="sm" type="none"/>
          </a:ln>
        </p:spPr>
      </p:pic>
      <p:sp>
        <p:nvSpPr>
          <p:cNvPr id="300" name="Google Shape;300;p36"/>
          <p:cNvSpPr txBox="1"/>
          <p:nvPr/>
        </p:nvSpPr>
        <p:spPr>
          <a:xfrm>
            <a:off x="2817038" y="1824963"/>
            <a:ext cx="2914800" cy="5127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b="1" lang="en-GB" sz="2400">
                <a:solidFill>
                  <a:schemeClr val="accent5"/>
                </a:solidFill>
                <a:latin typeface="Lato"/>
                <a:ea typeface="Lato"/>
                <a:cs typeface="Lato"/>
                <a:sym typeface="Lato"/>
              </a:rPr>
              <a:t>C = A</a:t>
            </a:r>
            <a:r>
              <a:rPr b="1" baseline="30000" lang="en-GB" sz="2400">
                <a:solidFill>
                  <a:schemeClr val="accent5"/>
                </a:solidFill>
                <a:latin typeface="Lato"/>
                <a:ea typeface="Lato"/>
                <a:cs typeface="Lato"/>
                <a:sym typeface="Lato"/>
              </a:rPr>
              <a:t>T </a:t>
            </a:r>
            <a:r>
              <a:rPr b="1" lang="en-GB" sz="2400">
                <a:solidFill>
                  <a:schemeClr val="accent5"/>
                </a:solidFill>
                <a:latin typeface="Lato"/>
                <a:ea typeface="Lato"/>
                <a:cs typeface="Lato"/>
                <a:sym typeface="Lato"/>
              </a:rPr>
              <a:t>          </a:t>
            </a:r>
            <a:r>
              <a:rPr b="1" lang="en-GB" sz="2400">
                <a:solidFill>
                  <a:schemeClr val="accent5"/>
                </a:solidFill>
                <a:latin typeface="Lato"/>
                <a:ea typeface="Lato"/>
                <a:cs typeface="Lato"/>
                <a:sym typeface="Lato"/>
              </a:rPr>
              <a:t>*   A      </a:t>
            </a:r>
            <a:endParaRPr b="1" sz="2400">
              <a:solidFill>
                <a:schemeClr val="accent5"/>
              </a:solidFill>
            </a:endParaRPr>
          </a:p>
        </p:txBody>
      </p:sp>
      <p:sp>
        <p:nvSpPr>
          <p:cNvPr id="301" name="Google Shape;301;p36"/>
          <p:cNvSpPr txBox="1"/>
          <p:nvPr/>
        </p:nvSpPr>
        <p:spPr>
          <a:xfrm>
            <a:off x="2798050" y="2332350"/>
            <a:ext cx="2914800" cy="512700"/>
          </a:xfrm>
          <a:prstGeom prst="rect">
            <a:avLst/>
          </a:prstGeom>
          <a:noFill/>
          <a:ln>
            <a:noFill/>
          </a:ln>
        </p:spPr>
        <p:txBody>
          <a:bodyPr anchorCtr="0" anchor="t" bIns="91425" lIns="91425" spcFirstLastPara="1" rIns="91425" wrap="square" tIns="91425">
            <a:noAutofit/>
          </a:bodyPr>
          <a:lstStyle/>
          <a:p>
            <a:pPr indent="0" lvl="0" marL="457200" rtl="0" algn="just">
              <a:lnSpc>
                <a:spcPct val="150000"/>
              </a:lnSpc>
              <a:spcBef>
                <a:spcPts val="0"/>
              </a:spcBef>
              <a:spcAft>
                <a:spcPts val="0"/>
              </a:spcAft>
              <a:buNone/>
            </a:pPr>
            <a:r>
              <a:rPr b="1" lang="en-GB" sz="2400">
                <a:solidFill>
                  <a:srgbClr val="E06666"/>
                </a:solidFill>
                <a:latin typeface="Lato"/>
                <a:ea typeface="Lato"/>
                <a:cs typeface="Lato"/>
                <a:sym typeface="Lato"/>
              </a:rPr>
              <a:t> M X P</a:t>
            </a:r>
            <a:r>
              <a:rPr b="1" baseline="30000" lang="en-GB" sz="2400">
                <a:solidFill>
                  <a:srgbClr val="E06666"/>
                </a:solidFill>
                <a:latin typeface="Lato"/>
                <a:ea typeface="Lato"/>
                <a:cs typeface="Lato"/>
                <a:sym typeface="Lato"/>
              </a:rPr>
              <a:t>2 </a:t>
            </a:r>
            <a:r>
              <a:rPr b="1" lang="en-GB" sz="2400">
                <a:solidFill>
                  <a:srgbClr val="E06666"/>
                </a:solidFill>
                <a:latin typeface="Lato"/>
                <a:ea typeface="Lato"/>
                <a:cs typeface="Lato"/>
                <a:sym typeface="Lato"/>
              </a:rPr>
              <a:t>     P</a:t>
            </a:r>
            <a:r>
              <a:rPr b="1" baseline="30000" lang="en-GB" sz="2400">
                <a:solidFill>
                  <a:srgbClr val="E06666"/>
                </a:solidFill>
                <a:latin typeface="Lato"/>
                <a:ea typeface="Lato"/>
                <a:cs typeface="Lato"/>
                <a:sym typeface="Lato"/>
              </a:rPr>
              <a:t>2</a:t>
            </a:r>
            <a:r>
              <a:rPr b="1" lang="en-GB" sz="2400">
                <a:solidFill>
                  <a:srgbClr val="E06666"/>
                </a:solidFill>
                <a:latin typeface="Lato"/>
                <a:ea typeface="Lato"/>
                <a:cs typeface="Lato"/>
                <a:sym typeface="Lato"/>
              </a:rPr>
              <a:t> X </a:t>
            </a:r>
            <a:r>
              <a:rPr b="1" lang="en-GB" sz="2400">
                <a:solidFill>
                  <a:srgbClr val="E06666"/>
                </a:solidFill>
                <a:latin typeface="Lato"/>
                <a:ea typeface="Lato"/>
                <a:cs typeface="Lato"/>
                <a:sym typeface="Lato"/>
              </a:rPr>
              <a:t>M</a:t>
            </a:r>
            <a:endParaRPr b="1" sz="2400">
              <a:solidFill>
                <a:srgbClr val="E06666"/>
              </a:solidFill>
            </a:endParaRPr>
          </a:p>
        </p:txBody>
      </p:sp>
      <p:sp>
        <p:nvSpPr>
          <p:cNvPr id="302" name="Google Shape;302;p36"/>
          <p:cNvSpPr txBox="1"/>
          <p:nvPr/>
        </p:nvSpPr>
        <p:spPr>
          <a:xfrm>
            <a:off x="2480013" y="2813450"/>
            <a:ext cx="2914800" cy="5127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2400">
                <a:solidFill>
                  <a:srgbClr val="E06666"/>
                </a:solidFill>
                <a:latin typeface="Lato"/>
                <a:ea typeface="Lato"/>
                <a:cs typeface="Lato"/>
                <a:sym typeface="Lato"/>
              </a:rPr>
              <a:t>=  M</a:t>
            </a:r>
            <a:r>
              <a:rPr b="1" baseline="30000" lang="en-GB" sz="2400">
                <a:solidFill>
                  <a:srgbClr val="E06666"/>
                </a:solidFill>
                <a:latin typeface="Lato"/>
                <a:ea typeface="Lato"/>
                <a:cs typeface="Lato"/>
                <a:sym typeface="Lato"/>
              </a:rPr>
              <a:t> </a:t>
            </a:r>
            <a:r>
              <a:rPr b="1" lang="en-GB" sz="2400">
                <a:solidFill>
                  <a:srgbClr val="E06666"/>
                </a:solidFill>
                <a:latin typeface="Lato"/>
                <a:ea typeface="Lato"/>
                <a:cs typeface="Lato"/>
                <a:sym typeface="Lato"/>
              </a:rPr>
              <a:t>X M</a:t>
            </a:r>
            <a:endParaRPr b="1" baseline="30000" sz="2400">
              <a:solidFill>
                <a:srgbClr val="E06666"/>
              </a:solidFill>
            </a:endParaRPr>
          </a:p>
        </p:txBody>
      </p:sp>
      <p:sp>
        <p:nvSpPr>
          <p:cNvPr id="303" name="Google Shape;303;p36"/>
          <p:cNvSpPr/>
          <p:nvPr/>
        </p:nvSpPr>
        <p:spPr>
          <a:xfrm rot="5400000">
            <a:off x="6713050" y="888450"/>
            <a:ext cx="914700" cy="2595900"/>
          </a:xfrm>
          <a:prstGeom prst="wedgeRectCallout">
            <a:avLst>
              <a:gd fmla="val -20833" name="adj1"/>
              <a:gd fmla="val 62500" name="adj2"/>
            </a:avLst>
          </a:prstGeom>
          <a:solidFill>
            <a:srgbClr val="6AA84F"/>
          </a:solid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6"/>
          <p:cNvSpPr txBox="1"/>
          <p:nvPr/>
        </p:nvSpPr>
        <p:spPr>
          <a:xfrm>
            <a:off x="5935800" y="1762200"/>
            <a:ext cx="2542500" cy="133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latin typeface="Poppins"/>
                <a:ea typeface="Poppins"/>
                <a:cs typeface="Poppins"/>
                <a:sym typeface="Poppins"/>
              </a:rPr>
              <a:t>If image is 50 by 50, and we have 100 </a:t>
            </a:r>
            <a:r>
              <a:rPr lang="en-GB">
                <a:latin typeface="Poppins"/>
                <a:ea typeface="Poppins"/>
                <a:cs typeface="Poppins"/>
                <a:sym typeface="Poppins"/>
              </a:rPr>
              <a:t>training</a:t>
            </a:r>
            <a:r>
              <a:rPr lang="en-GB">
                <a:latin typeface="Poppins"/>
                <a:ea typeface="Poppins"/>
                <a:cs typeface="Poppins"/>
                <a:sym typeface="Poppins"/>
              </a:rPr>
              <a:t> sets, then we get C as 100 X 100</a:t>
            </a:r>
            <a:endParaRPr>
              <a:latin typeface="Poppins"/>
              <a:ea typeface="Poppins"/>
              <a:cs typeface="Poppins"/>
              <a:sym typeface="Poppins"/>
            </a:endParaRPr>
          </a:p>
        </p:txBody>
      </p:sp>
      <p:sp>
        <p:nvSpPr>
          <p:cNvPr id="305" name="Google Shape;305;p36"/>
          <p:cNvSpPr/>
          <p:nvPr/>
        </p:nvSpPr>
        <p:spPr>
          <a:xfrm>
            <a:off x="7636150" y="294845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06" name="Google Shape;306;p36"/>
          <p:cNvSpPr/>
          <p:nvPr/>
        </p:nvSpPr>
        <p:spPr>
          <a:xfrm>
            <a:off x="7346400" y="294845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07" name="Google Shape;307;p36"/>
          <p:cNvSpPr/>
          <p:nvPr/>
        </p:nvSpPr>
        <p:spPr>
          <a:xfrm>
            <a:off x="6407588" y="294845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08" name="Google Shape;308;p36"/>
          <p:cNvSpPr/>
          <p:nvPr/>
        </p:nvSpPr>
        <p:spPr>
          <a:xfrm>
            <a:off x="6738775" y="294845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09" name="Google Shape;309;p36"/>
          <p:cNvSpPr/>
          <p:nvPr/>
        </p:nvSpPr>
        <p:spPr>
          <a:xfrm>
            <a:off x="7021863" y="294845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10" name="Google Shape;310;p36"/>
          <p:cNvSpPr/>
          <p:nvPr/>
        </p:nvSpPr>
        <p:spPr>
          <a:xfrm>
            <a:off x="6407600" y="363820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11" name="Google Shape;311;p36"/>
          <p:cNvSpPr/>
          <p:nvPr/>
        </p:nvSpPr>
        <p:spPr>
          <a:xfrm>
            <a:off x="7636150" y="363820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12" name="Google Shape;312;p36"/>
          <p:cNvSpPr txBox="1"/>
          <p:nvPr/>
        </p:nvSpPr>
        <p:spPr>
          <a:xfrm>
            <a:off x="6121800" y="4327950"/>
            <a:ext cx="2170500" cy="3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accent5"/>
                </a:solidFill>
                <a:latin typeface="Poppins"/>
                <a:ea typeface="Poppins"/>
                <a:cs typeface="Poppins"/>
                <a:sym typeface="Poppins"/>
              </a:rPr>
              <a:t>10</a:t>
            </a:r>
            <a:r>
              <a:rPr b="1" lang="en-GB">
                <a:solidFill>
                  <a:schemeClr val="accent5"/>
                </a:solidFill>
                <a:latin typeface="Poppins"/>
                <a:ea typeface="Poppins"/>
                <a:cs typeface="Poppins"/>
                <a:sym typeface="Poppins"/>
              </a:rPr>
              <a:t>0 Eigenvectors</a:t>
            </a:r>
            <a:endParaRPr b="1">
              <a:solidFill>
                <a:schemeClr val="accent5"/>
              </a:solidFill>
              <a:latin typeface="Poppins"/>
              <a:ea typeface="Poppins"/>
              <a:cs typeface="Poppins"/>
              <a:sym typeface="Poppins"/>
            </a:endParaRPr>
          </a:p>
        </p:txBody>
      </p:sp>
      <p:sp>
        <p:nvSpPr>
          <p:cNvPr id="313" name="Google Shape;313;p36"/>
          <p:cNvSpPr txBox="1"/>
          <p:nvPr/>
        </p:nvSpPr>
        <p:spPr>
          <a:xfrm>
            <a:off x="6063625" y="4621375"/>
            <a:ext cx="2914800" cy="3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latin typeface="Poppins"/>
                <a:ea typeface="Poppins"/>
                <a:cs typeface="Poppins"/>
                <a:sym typeface="Poppins"/>
              </a:rPr>
              <a:t>Each 100 X 1 Dimensional </a:t>
            </a:r>
            <a:endParaRPr b="1">
              <a:latin typeface="Poppins"/>
              <a:ea typeface="Poppins"/>
              <a:cs typeface="Poppins"/>
              <a:sym typeface="Poppins"/>
            </a:endParaRPr>
          </a:p>
        </p:txBody>
      </p:sp>
      <p:sp>
        <p:nvSpPr>
          <p:cNvPr id="314" name="Google Shape;314;p36"/>
          <p:cNvSpPr/>
          <p:nvPr/>
        </p:nvSpPr>
        <p:spPr>
          <a:xfrm>
            <a:off x="165575" y="1665300"/>
            <a:ext cx="2542500" cy="1538100"/>
          </a:xfrm>
          <a:prstGeom prst="rect">
            <a:avLst/>
          </a:prstGeom>
          <a:solidFill>
            <a:srgbClr val="93C47D"/>
          </a:solid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6"/>
          <p:cNvSpPr txBox="1"/>
          <p:nvPr/>
        </p:nvSpPr>
        <p:spPr>
          <a:xfrm>
            <a:off x="165574" y="1719788"/>
            <a:ext cx="2542500" cy="153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100">
                <a:latin typeface="Poppins"/>
                <a:ea typeface="Poppins"/>
                <a:cs typeface="Poppins"/>
                <a:sym typeface="Poppins"/>
              </a:rPr>
              <a:t>SOLUTION : </a:t>
            </a:r>
            <a:endParaRPr b="1" sz="1100">
              <a:latin typeface="Poppins"/>
              <a:ea typeface="Poppins"/>
              <a:cs typeface="Poppins"/>
              <a:sym typeface="Poppins"/>
            </a:endParaRPr>
          </a:p>
          <a:p>
            <a:pPr indent="0" lvl="0" marL="0" rtl="0" algn="l">
              <a:spcBef>
                <a:spcPts val="0"/>
              </a:spcBef>
              <a:spcAft>
                <a:spcPts val="0"/>
              </a:spcAft>
              <a:buNone/>
            </a:pPr>
            <a:r>
              <a:t/>
            </a:r>
            <a:endParaRPr b="1" sz="1100">
              <a:latin typeface="Poppins"/>
              <a:ea typeface="Poppins"/>
              <a:cs typeface="Poppins"/>
              <a:sym typeface="Poppins"/>
            </a:endParaRPr>
          </a:p>
          <a:p>
            <a:pPr indent="0" lvl="0" marL="0" rtl="0" algn="l">
              <a:spcBef>
                <a:spcPts val="0"/>
              </a:spcBef>
              <a:spcAft>
                <a:spcPts val="0"/>
              </a:spcAft>
              <a:buNone/>
            </a:pPr>
            <a:r>
              <a:rPr b="1" lang="en-GB" sz="1100" u="sng">
                <a:latin typeface="Poppins"/>
                <a:ea typeface="Poppins"/>
                <a:cs typeface="Poppins"/>
                <a:sym typeface="Poppins"/>
              </a:rPr>
              <a:t>DIMENSIONALITY REDUCTION</a:t>
            </a:r>
            <a:endParaRPr b="1" sz="1100" u="sng">
              <a:latin typeface="Poppins"/>
              <a:ea typeface="Poppins"/>
              <a:cs typeface="Poppins"/>
              <a:sym typeface="Poppins"/>
            </a:endParaRPr>
          </a:p>
          <a:p>
            <a:pPr indent="0" lvl="0" marL="0" rtl="0" algn="l">
              <a:spcBef>
                <a:spcPts val="0"/>
              </a:spcBef>
              <a:spcAft>
                <a:spcPts val="0"/>
              </a:spcAft>
              <a:buNone/>
            </a:pPr>
            <a:r>
              <a:t/>
            </a:r>
            <a:endParaRPr b="1" sz="1100">
              <a:latin typeface="Poppins"/>
              <a:ea typeface="Poppins"/>
              <a:cs typeface="Poppins"/>
              <a:sym typeface="Poppins"/>
            </a:endParaRPr>
          </a:p>
          <a:p>
            <a:pPr indent="0" lvl="0" marL="0" rtl="0" algn="l">
              <a:spcBef>
                <a:spcPts val="0"/>
              </a:spcBef>
              <a:spcAft>
                <a:spcPts val="0"/>
              </a:spcAft>
              <a:buNone/>
            </a:pPr>
            <a:r>
              <a:rPr b="1" lang="en-GB" sz="1100">
                <a:latin typeface="Poppins"/>
                <a:ea typeface="Poppins"/>
                <a:cs typeface="Poppins"/>
                <a:sym typeface="Poppins"/>
              </a:rPr>
              <a:t>Calculate eigenvectors from a Covariance with a reduced dimensionality</a:t>
            </a:r>
            <a:endParaRPr b="1" sz="1100">
              <a:latin typeface="Poppins"/>
              <a:ea typeface="Poppins"/>
              <a:cs typeface="Poppins"/>
              <a:sym typeface="Poppins"/>
            </a:endParaRPr>
          </a:p>
        </p:txBody>
      </p:sp>
      <p:sp>
        <p:nvSpPr>
          <p:cNvPr id="316" name="Google Shape;316;p36"/>
          <p:cNvSpPr/>
          <p:nvPr/>
        </p:nvSpPr>
        <p:spPr>
          <a:xfrm rot="-10297724">
            <a:off x="4753177" y="2721785"/>
            <a:ext cx="1209588" cy="1882730"/>
          </a:xfrm>
          <a:prstGeom prst="bentArrow">
            <a:avLst>
              <a:gd fmla="val 25000" name="adj1"/>
              <a:gd fmla="val 25000" name="adj2"/>
              <a:gd fmla="val 25000" name="adj3"/>
              <a:gd fmla="val 43750" name="adj4"/>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6"/>
          <p:cNvSpPr txBox="1"/>
          <p:nvPr/>
        </p:nvSpPr>
        <p:spPr>
          <a:xfrm>
            <a:off x="165575" y="3493225"/>
            <a:ext cx="2632500" cy="137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Poppins"/>
                <a:ea typeface="Poppins"/>
                <a:cs typeface="Poppins"/>
                <a:sym typeface="Poppins"/>
              </a:rPr>
              <a:t>Train the recognizer</a:t>
            </a:r>
            <a:endParaRPr b="1">
              <a:latin typeface="Poppins"/>
              <a:ea typeface="Poppins"/>
              <a:cs typeface="Poppins"/>
              <a:sym typeface="Poppins"/>
            </a:endParaRPr>
          </a:p>
          <a:p>
            <a:pPr indent="0" lvl="0" marL="0" rtl="0" algn="l">
              <a:spcBef>
                <a:spcPts val="0"/>
              </a:spcBef>
              <a:spcAft>
                <a:spcPts val="0"/>
              </a:spcAft>
              <a:buNone/>
            </a:pPr>
            <a:r>
              <a:rPr b="1" lang="en-GB">
                <a:latin typeface="Poppins"/>
                <a:ea typeface="Poppins"/>
                <a:cs typeface="Poppins"/>
                <a:sym typeface="Poppins"/>
              </a:rPr>
              <a:t>(Select </a:t>
            </a:r>
            <a:r>
              <a:rPr b="1" lang="en-GB">
                <a:solidFill>
                  <a:srgbClr val="FF0000"/>
                </a:solidFill>
                <a:latin typeface="Poppins"/>
                <a:ea typeface="Poppins"/>
                <a:cs typeface="Poppins"/>
                <a:sym typeface="Poppins"/>
              </a:rPr>
              <a:t>K</a:t>
            </a:r>
            <a:r>
              <a:rPr b="1" lang="en-GB">
                <a:latin typeface="Poppins"/>
                <a:ea typeface="Poppins"/>
                <a:cs typeface="Poppins"/>
                <a:sym typeface="Poppins"/>
              </a:rPr>
              <a:t> best eigenfaces such that K &lt; M and can represent the whole dataset )</a:t>
            </a:r>
            <a:endParaRPr b="1">
              <a:latin typeface="Poppins"/>
              <a:ea typeface="Poppins"/>
              <a:cs typeface="Poppins"/>
              <a:sym typeface="Poppins"/>
            </a:endParaRPr>
          </a:p>
        </p:txBody>
      </p:sp>
      <p:sp>
        <p:nvSpPr>
          <p:cNvPr id="318" name="Google Shape;318;p36"/>
          <p:cNvSpPr/>
          <p:nvPr/>
        </p:nvSpPr>
        <p:spPr>
          <a:xfrm>
            <a:off x="2798038" y="354575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19" name="Google Shape;319;p36"/>
          <p:cNvSpPr/>
          <p:nvPr/>
        </p:nvSpPr>
        <p:spPr>
          <a:xfrm>
            <a:off x="6696363" y="363820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20" name="Google Shape;320;p36"/>
          <p:cNvSpPr/>
          <p:nvPr/>
        </p:nvSpPr>
        <p:spPr>
          <a:xfrm>
            <a:off x="3468263" y="3545750"/>
            <a:ext cx="184275" cy="597300"/>
          </a:xfrm>
          <a:prstGeom prst="flowChartProcess">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21" name="Google Shape;321;p36"/>
          <p:cNvSpPr/>
          <p:nvPr/>
        </p:nvSpPr>
        <p:spPr>
          <a:xfrm>
            <a:off x="3133150" y="354575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22" name="Google Shape;322;p36"/>
          <p:cNvSpPr/>
          <p:nvPr/>
        </p:nvSpPr>
        <p:spPr>
          <a:xfrm>
            <a:off x="3803375" y="3545750"/>
            <a:ext cx="184275" cy="597300"/>
          </a:xfrm>
          <a:prstGeom prst="flowChartProcess">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23" name="Google Shape;323;p36"/>
          <p:cNvSpPr/>
          <p:nvPr/>
        </p:nvSpPr>
        <p:spPr>
          <a:xfrm>
            <a:off x="4138488" y="354575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24" name="Google Shape;324;p36"/>
          <p:cNvSpPr/>
          <p:nvPr/>
        </p:nvSpPr>
        <p:spPr>
          <a:xfrm>
            <a:off x="3133138" y="4295450"/>
            <a:ext cx="184275" cy="597300"/>
          </a:xfrm>
          <a:prstGeom prst="flowChartProcess">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25" name="Google Shape;325;p36"/>
          <p:cNvSpPr/>
          <p:nvPr/>
        </p:nvSpPr>
        <p:spPr>
          <a:xfrm>
            <a:off x="2798038" y="4295450"/>
            <a:ext cx="184275" cy="597300"/>
          </a:xfrm>
          <a:prstGeom prst="flowChartProcess">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26" name="Google Shape;326;p36"/>
          <p:cNvSpPr/>
          <p:nvPr/>
        </p:nvSpPr>
        <p:spPr>
          <a:xfrm>
            <a:off x="4138488" y="4295450"/>
            <a:ext cx="184275" cy="597300"/>
          </a:xfrm>
          <a:prstGeom prst="flowChartProcess">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7"/>
          <p:cNvSpPr txBox="1"/>
          <p:nvPr>
            <p:ph idx="4294967295" type="title"/>
          </p:nvPr>
        </p:nvSpPr>
        <p:spPr>
          <a:xfrm>
            <a:off x="72125" y="72100"/>
            <a:ext cx="82662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Solution (Contd.)</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p:txBody>
      </p:sp>
      <p:pic>
        <p:nvPicPr>
          <p:cNvPr id="332" name="Google Shape;332;p37"/>
          <p:cNvPicPr preferRelativeResize="0"/>
          <p:nvPr/>
        </p:nvPicPr>
        <p:blipFill rotWithShape="1">
          <a:blip r:embed="rId3">
            <a:alphaModFix/>
          </a:blip>
          <a:srcRect b="80513" l="10498" r="0" t="7357"/>
          <a:stretch/>
        </p:blipFill>
        <p:spPr>
          <a:xfrm>
            <a:off x="165575" y="727725"/>
            <a:ext cx="8812848" cy="671776"/>
          </a:xfrm>
          <a:prstGeom prst="rect">
            <a:avLst/>
          </a:prstGeom>
          <a:noFill/>
          <a:ln cap="flat" cmpd="sng" w="19050">
            <a:solidFill>
              <a:schemeClr val="dk2"/>
            </a:solidFill>
            <a:prstDash val="solid"/>
            <a:round/>
            <a:headEnd len="sm" w="sm" type="none"/>
            <a:tailEnd len="sm" w="sm" type="none"/>
          </a:ln>
        </p:spPr>
      </p:pic>
      <p:sp>
        <p:nvSpPr>
          <p:cNvPr id="333" name="Google Shape;333;p37"/>
          <p:cNvSpPr txBox="1"/>
          <p:nvPr/>
        </p:nvSpPr>
        <p:spPr>
          <a:xfrm>
            <a:off x="165575" y="1824638"/>
            <a:ext cx="8847600" cy="3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Poppins"/>
                <a:ea typeface="Poppins"/>
                <a:cs typeface="Poppins"/>
                <a:sym typeface="Poppins"/>
              </a:rPr>
              <a:t>Now, selected K eigenvalues must be in original </a:t>
            </a:r>
            <a:r>
              <a:rPr lang="en-GB">
                <a:latin typeface="Poppins"/>
                <a:ea typeface="Poppins"/>
                <a:cs typeface="Poppins"/>
                <a:sym typeface="Poppins"/>
              </a:rPr>
              <a:t>dimensionality</a:t>
            </a:r>
            <a:r>
              <a:rPr lang="en-GB">
                <a:latin typeface="Poppins"/>
                <a:ea typeface="Poppins"/>
                <a:cs typeface="Poppins"/>
                <a:sym typeface="Poppins"/>
              </a:rPr>
              <a:t> of the Face Vector Space</a:t>
            </a:r>
            <a:endParaRPr>
              <a:latin typeface="Poppins"/>
              <a:ea typeface="Poppins"/>
              <a:cs typeface="Poppins"/>
              <a:sym typeface="Poppins"/>
            </a:endParaRPr>
          </a:p>
        </p:txBody>
      </p:sp>
      <p:sp>
        <p:nvSpPr>
          <p:cNvPr id="334" name="Google Shape;334;p37"/>
          <p:cNvSpPr/>
          <p:nvPr/>
        </p:nvSpPr>
        <p:spPr>
          <a:xfrm>
            <a:off x="294250" y="2512225"/>
            <a:ext cx="184275" cy="876700"/>
          </a:xfrm>
          <a:prstGeom prst="flowChartProcess">
            <a:avLst/>
          </a:prstGeom>
          <a:solidFill>
            <a:srgbClr val="1155CC"/>
          </a:solidFill>
          <a:ln cap="flat" cmpd="sng" w="9525">
            <a:solidFill>
              <a:srgbClr val="1155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35" name="Google Shape;335;p37"/>
          <p:cNvSpPr/>
          <p:nvPr/>
        </p:nvSpPr>
        <p:spPr>
          <a:xfrm>
            <a:off x="855175" y="2908225"/>
            <a:ext cx="184275" cy="480700"/>
          </a:xfrm>
          <a:prstGeom prst="flowChartProcess">
            <a:avLst/>
          </a:prstGeom>
          <a:solidFill>
            <a:srgbClr val="46DADA"/>
          </a:solidFill>
          <a:ln cap="flat" cmpd="sng" w="9525">
            <a:solidFill>
              <a:srgbClr val="46DAD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36" name="Google Shape;336;p37"/>
          <p:cNvSpPr txBox="1"/>
          <p:nvPr/>
        </p:nvSpPr>
        <p:spPr>
          <a:xfrm>
            <a:off x="478525" y="3012425"/>
            <a:ext cx="440400" cy="3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latin typeface="Times New Roman"/>
                <a:ea typeface="Times New Roman"/>
                <a:cs typeface="Times New Roman"/>
                <a:sym typeface="Times New Roman"/>
              </a:rPr>
              <a:t>= A</a:t>
            </a:r>
            <a:endParaRPr b="1" sz="1200">
              <a:latin typeface="Times New Roman"/>
              <a:ea typeface="Times New Roman"/>
              <a:cs typeface="Times New Roman"/>
              <a:sym typeface="Times New Roman"/>
            </a:endParaRPr>
          </a:p>
        </p:txBody>
      </p:sp>
      <p:sp>
        <p:nvSpPr>
          <p:cNvPr id="337" name="Google Shape;337;p37"/>
          <p:cNvSpPr txBox="1"/>
          <p:nvPr/>
        </p:nvSpPr>
        <p:spPr>
          <a:xfrm>
            <a:off x="213650" y="3356375"/>
            <a:ext cx="980100" cy="3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latin typeface="Times New Roman"/>
                <a:ea typeface="Times New Roman"/>
                <a:cs typeface="Times New Roman"/>
                <a:sym typeface="Times New Roman"/>
              </a:rPr>
              <a:t>u</a:t>
            </a:r>
            <a:r>
              <a:rPr b="1" baseline="-25000" lang="en-GB" sz="1200">
                <a:latin typeface="Times New Roman"/>
                <a:ea typeface="Times New Roman"/>
                <a:cs typeface="Times New Roman"/>
                <a:sym typeface="Times New Roman"/>
              </a:rPr>
              <a:t>i</a:t>
            </a:r>
            <a:r>
              <a:rPr b="1" lang="en-GB" sz="1200">
                <a:latin typeface="Times New Roman"/>
                <a:ea typeface="Times New Roman"/>
                <a:cs typeface="Times New Roman"/>
                <a:sym typeface="Times New Roman"/>
              </a:rPr>
              <a:t>    = A  v</a:t>
            </a:r>
            <a:r>
              <a:rPr b="1" baseline="-25000" lang="en-GB" sz="1200">
                <a:latin typeface="Times New Roman"/>
                <a:ea typeface="Times New Roman"/>
                <a:cs typeface="Times New Roman"/>
                <a:sym typeface="Times New Roman"/>
              </a:rPr>
              <a:t>i </a:t>
            </a:r>
            <a:endParaRPr b="1" baseline="-25000" sz="1200">
              <a:latin typeface="Times New Roman"/>
              <a:ea typeface="Times New Roman"/>
              <a:cs typeface="Times New Roman"/>
              <a:sym typeface="Times New Roman"/>
            </a:endParaRPr>
          </a:p>
        </p:txBody>
      </p:sp>
      <p:sp>
        <p:nvSpPr>
          <p:cNvPr id="338" name="Google Shape;338;p37"/>
          <p:cNvSpPr/>
          <p:nvPr/>
        </p:nvSpPr>
        <p:spPr>
          <a:xfrm>
            <a:off x="2169838" y="2512225"/>
            <a:ext cx="3268800" cy="1538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7"/>
          <p:cNvSpPr txBox="1"/>
          <p:nvPr/>
        </p:nvSpPr>
        <p:spPr>
          <a:xfrm>
            <a:off x="1326400" y="2908217"/>
            <a:ext cx="3281400" cy="12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6000">
                <a:solidFill>
                  <a:srgbClr val="0000FF"/>
                </a:solidFill>
                <a:latin typeface="Poppins"/>
                <a:ea typeface="Poppins"/>
                <a:cs typeface="Poppins"/>
                <a:sym typeface="Poppins"/>
              </a:rPr>
              <a:t>          ...</a:t>
            </a:r>
            <a:endParaRPr sz="6000">
              <a:solidFill>
                <a:srgbClr val="0000FF"/>
              </a:solidFill>
              <a:latin typeface="Poppins"/>
              <a:ea typeface="Poppins"/>
              <a:cs typeface="Poppins"/>
              <a:sym typeface="Poppins"/>
            </a:endParaRPr>
          </a:p>
        </p:txBody>
      </p:sp>
      <p:sp>
        <p:nvSpPr>
          <p:cNvPr id="340" name="Google Shape;340;p37"/>
          <p:cNvSpPr/>
          <p:nvPr/>
        </p:nvSpPr>
        <p:spPr>
          <a:xfrm>
            <a:off x="2270825" y="26699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41" name="Google Shape;341;p37"/>
          <p:cNvSpPr/>
          <p:nvPr/>
        </p:nvSpPr>
        <p:spPr>
          <a:xfrm>
            <a:off x="4919850" y="335637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42" name="Google Shape;342;p37"/>
          <p:cNvSpPr/>
          <p:nvPr/>
        </p:nvSpPr>
        <p:spPr>
          <a:xfrm>
            <a:off x="4603225" y="3356375"/>
            <a:ext cx="184275" cy="597300"/>
          </a:xfrm>
          <a:prstGeom prst="flowChartProcess">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43" name="Google Shape;343;p37"/>
          <p:cNvSpPr/>
          <p:nvPr/>
        </p:nvSpPr>
        <p:spPr>
          <a:xfrm>
            <a:off x="2270825" y="335637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44" name="Google Shape;344;p37"/>
          <p:cNvSpPr/>
          <p:nvPr/>
        </p:nvSpPr>
        <p:spPr>
          <a:xfrm>
            <a:off x="3145475" y="26699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45" name="Google Shape;345;p37"/>
          <p:cNvSpPr/>
          <p:nvPr/>
        </p:nvSpPr>
        <p:spPr>
          <a:xfrm>
            <a:off x="3437025" y="26699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46" name="Google Shape;346;p37"/>
          <p:cNvSpPr/>
          <p:nvPr/>
        </p:nvSpPr>
        <p:spPr>
          <a:xfrm>
            <a:off x="3728563" y="26699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47" name="Google Shape;347;p37"/>
          <p:cNvSpPr/>
          <p:nvPr/>
        </p:nvSpPr>
        <p:spPr>
          <a:xfrm>
            <a:off x="3195875" y="335637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48" name="Google Shape;348;p37"/>
          <p:cNvSpPr/>
          <p:nvPr/>
        </p:nvSpPr>
        <p:spPr>
          <a:xfrm>
            <a:off x="2887513" y="3356375"/>
            <a:ext cx="184275" cy="597300"/>
          </a:xfrm>
          <a:prstGeom prst="flowChartProcess">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49" name="Google Shape;349;p37"/>
          <p:cNvSpPr/>
          <p:nvPr/>
        </p:nvSpPr>
        <p:spPr>
          <a:xfrm>
            <a:off x="2579175" y="3356375"/>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50" name="Google Shape;350;p37"/>
          <p:cNvSpPr/>
          <p:nvPr/>
        </p:nvSpPr>
        <p:spPr>
          <a:xfrm>
            <a:off x="2562375" y="2669900"/>
            <a:ext cx="184275" cy="597300"/>
          </a:xfrm>
          <a:prstGeom prst="flowChartProcess">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51" name="Google Shape;351;p37"/>
          <p:cNvSpPr/>
          <p:nvPr/>
        </p:nvSpPr>
        <p:spPr>
          <a:xfrm>
            <a:off x="2853913" y="2669900"/>
            <a:ext cx="184275" cy="597300"/>
          </a:xfrm>
          <a:prstGeom prst="flowChartProcess">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52" name="Google Shape;352;p37"/>
          <p:cNvSpPr/>
          <p:nvPr/>
        </p:nvSpPr>
        <p:spPr>
          <a:xfrm>
            <a:off x="4894775" y="26699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53" name="Google Shape;353;p37"/>
          <p:cNvSpPr/>
          <p:nvPr/>
        </p:nvSpPr>
        <p:spPr>
          <a:xfrm>
            <a:off x="4311675" y="2669900"/>
            <a:ext cx="184275" cy="597300"/>
          </a:xfrm>
          <a:prstGeom prst="flowChartProcess">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54" name="Google Shape;354;p37"/>
          <p:cNvSpPr/>
          <p:nvPr/>
        </p:nvSpPr>
        <p:spPr>
          <a:xfrm>
            <a:off x="4603225" y="26699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55" name="Google Shape;355;p37"/>
          <p:cNvSpPr/>
          <p:nvPr/>
        </p:nvSpPr>
        <p:spPr>
          <a:xfrm>
            <a:off x="4020113" y="2669900"/>
            <a:ext cx="184275" cy="597300"/>
          </a:xfrm>
          <a:prstGeom prst="flowChartProcess">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356" name="Google Shape;356;p37"/>
          <p:cNvSpPr/>
          <p:nvPr/>
        </p:nvSpPr>
        <p:spPr>
          <a:xfrm>
            <a:off x="1302400" y="2812725"/>
            <a:ext cx="604500" cy="671700"/>
          </a:xfrm>
          <a:prstGeom prst="right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7" name="Google Shape;357;p37"/>
          <p:cNvPicPr preferRelativeResize="0"/>
          <p:nvPr/>
        </p:nvPicPr>
        <p:blipFill rotWithShape="1">
          <a:blip r:embed="rId4">
            <a:alphaModFix/>
          </a:blip>
          <a:srcRect b="51033" l="33389" r="33990" t="30382"/>
          <a:stretch/>
        </p:blipFill>
        <p:spPr>
          <a:xfrm>
            <a:off x="5560175" y="3885075"/>
            <a:ext cx="3525099" cy="1131800"/>
          </a:xfrm>
          <a:prstGeom prst="rect">
            <a:avLst/>
          </a:prstGeom>
          <a:noFill/>
          <a:ln cap="flat" cmpd="sng" w="12700">
            <a:solidFill>
              <a:srgbClr val="000000"/>
            </a:solidFill>
            <a:prstDash val="solid"/>
            <a:miter lim="8000"/>
            <a:headEnd len="sm" w="sm" type="none"/>
            <a:tailEnd len="sm" w="sm" type="none"/>
          </a:ln>
        </p:spPr>
      </p:pic>
      <p:sp>
        <p:nvSpPr>
          <p:cNvPr id="358" name="Google Shape;358;p37"/>
          <p:cNvSpPr/>
          <p:nvPr/>
        </p:nvSpPr>
        <p:spPr>
          <a:xfrm rot="5400000">
            <a:off x="5852325" y="2496974"/>
            <a:ext cx="1008900" cy="1640400"/>
          </a:xfrm>
          <a:prstGeom prst="bentArrow">
            <a:avLst>
              <a:gd fmla="val 25000" name="adj1"/>
              <a:gd fmla="val 25000" name="adj2"/>
              <a:gd fmla="val 25000" name="adj3"/>
              <a:gd fmla="val 57378" name="adj4"/>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txBox="1"/>
          <p:nvPr/>
        </p:nvSpPr>
        <p:spPr>
          <a:xfrm>
            <a:off x="7025350" y="2908225"/>
            <a:ext cx="2316300" cy="3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0000"/>
                </a:solidFill>
                <a:latin typeface="Poppins"/>
                <a:ea typeface="Poppins"/>
                <a:cs typeface="Poppins"/>
                <a:sym typeface="Poppins"/>
              </a:rPr>
              <a:t>K selected eigenfaces</a:t>
            </a:r>
            <a:endParaRPr b="1">
              <a:solidFill>
                <a:srgbClr val="FF0000"/>
              </a:solidFill>
              <a:latin typeface="Poppins"/>
              <a:ea typeface="Poppins"/>
              <a:cs typeface="Poppins"/>
              <a:sym typeface="Poppi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38"/>
          <p:cNvSpPr txBox="1"/>
          <p:nvPr>
            <p:ph idx="4294967295" type="title"/>
          </p:nvPr>
        </p:nvSpPr>
        <p:spPr>
          <a:xfrm>
            <a:off x="48100" y="152225"/>
            <a:ext cx="82662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Solution (Contd.)</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p:txBody>
      </p:sp>
      <p:pic>
        <p:nvPicPr>
          <p:cNvPr id="365" name="Google Shape;365;p38"/>
          <p:cNvPicPr preferRelativeResize="0"/>
          <p:nvPr/>
        </p:nvPicPr>
        <p:blipFill rotWithShape="1">
          <a:blip r:embed="rId3">
            <a:alphaModFix/>
          </a:blip>
          <a:srcRect b="0" l="0" r="0" t="3316"/>
          <a:stretch/>
        </p:blipFill>
        <p:spPr>
          <a:xfrm>
            <a:off x="1632000" y="749525"/>
            <a:ext cx="5098400" cy="3308850"/>
          </a:xfrm>
          <a:prstGeom prst="rect">
            <a:avLst/>
          </a:prstGeom>
          <a:noFill/>
          <a:ln>
            <a:noFill/>
          </a:ln>
        </p:spPr>
      </p:pic>
      <p:sp>
        <p:nvSpPr>
          <p:cNvPr id="366" name="Google Shape;366;p38"/>
          <p:cNvSpPr txBox="1"/>
          <p:nvPr/>
        </p:nvSpPr>
        <p:spPr>
          <a:xfrm>
            <a:off x="48100" y="4198125"/>
            <a:ext cx="9095700" cy="72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800">
                <a:solidFill>
                  <a:schemeClr val="accent5"/>
                </a:solidFill>
                <a:latin typeface="Poppins"/>
                <a:ea typeface="Poppins"/>
                <a:cs typeface="Poppins"/>
                <a:sym typeface="Poppins"/>
              </a:rPr>
              <a:t>Represent each face image as linear combination of all K eigenvectors</a:t>
            </a:r>
            <a:endParaRPr b="1" sz="1800">
              <a:solidFill>
                <a:schemeClr val="accent5"/>
              </a:solidFill>
              <a:latin typeface="Poppins"/>
              <a:ea typeface="Poppins"/>
              <a:cs typeface="Poppins"/>
              <a:sym typeface="Poppi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9"/>
          <p:cNvSpPr txBox="1"/>
          <p:nvPr>
            <p:ph type="title"/>
          </p:nvPr>
        </p:nvSpPr>
        <p:spPr>
          <a:xfrm>
            <a:off x="438900" y="483650"/>
            <a:ext cx="82662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Recognizing an unknown face</a:t>
            </a:r>
            <a:r>
              <a:rPr lang="en-GB">
                <a:latin typeface="Roboto"/>
                <a:ea typeface="Roboto"/>
                <a:cs typeface="Roboto"/>
                <a:sym typeface="Roboto"/>
              </a:rPr>
              <a:t> : </a:t>
            </a:r>
            <a:endParaRPr b="1">
              <a:latin typeface="Roboto"/>
              <a:ea typeface="Roboto"/>
              <a:cs typeface="Roboto"/>
              <a:sym typeface="Roboto"/>
            </a:endParaRPr>
          </a:p>
        </p:txBody>
      </p:sp>
      <p:pic>
        <p:nvPicPr>
          <p:cNvPr id="372" name="Google Shape;372;p39"/>
          <p:cNvPicPr preferRelativeResize="0"/>
          <p:nvPr/>
        </p:nvPicPr>
        <p:blipFill rotWithShape="1">
          <a:blip r:embed="rId3">
            <a:alphaModFix/>
          </a:blip>
          <a:srcRect b="80905" l="36681" r="57450" t="7811"/>
          <a:stretch/>
        </p:blipFill>
        <p:spPr>
          <a:xfrm>
            <a:off x="592700" y="1436550"/>
            <a:ext cx="532451" cy="653000"/>
          </a:xfrm>
          <a:prstGeom prst="rect">
            <a:avLst/>
          </a:prstGeom>
          <a:noFill/>
          <a:ln cap="flat" cmpd="sng" w="12700">
            <a:solidFill>
              <a:srgbClr val="000000"/>
            </a:solidFill>
            <a:prstDash val="solid"/>
            <a:miter lim="8000"/>
            <a:headEnd len="sm" w="sm" type="none"/>
            <a:tailEnd len="sm" w="sm" type="none"/>
          </a:ln>
        </p:spPr>
      </p:pic>
      <p:sp>
        <p:nvSpPr>
          <p:cNvPr id="373" name="Google Shape;373;p39"/>
          <p:cNvSpPr/>
          <p:nvPr/>
        </p:nvSpPr>
        <p:spPr>
          <a:xfrm>
            <a:off x="1230713" y="1612300"/>
            <a:ext cx="713100" cy="3015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9"/>
          <p:cNvSpPr/>
          <p:nvPr/>
        </p:nvSpPr>
        <p:spPr>
          <a:xfrm>
            <a:off x="2049400" y="1436500"/>
            <a:ext cx="1858500" cy="65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9"/>
          <p:cNvSpPr/>
          <p:nvPr/>
        </p:nvSpPr>
        <p:spPr>
          <a:xfrm>
            <a:off x="6563575" y="1436500"/>
            <a:ext cx="1858500" cy="823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9"/>
          <p:cNvSpPr/>
          <p:nvPr/>
        </p:nvSpPr>
        <p:spPr>
          <a:xfrm>
            <a:off x="4254725" y="1436500"/>
            <a:ext cx="1858500" cy="653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9"/>
          <p:cNvSpPr/>
          <p:nvPr/>
        </p:nvSpPr>
        <p:spPr>
          <a:xfrm>
            <a:off x="6613800" y="2836925"/>
            <a:ext cx="1858500" cy="2135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9"/>
          <p:cNvSpPr txBox="1"/>
          <p:nvPr/>
        </p:nvSpPr>
        <p:spPr>
          <a:xfrm>
            <a:off x="2059400" y="1466700"/>
            <a:ext cx="1858500" cy="59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00">
                <a:latin typeface="Times New Roman"/>
                <a:ea typeface="Times New Roman"/>
                <a:cs typeface="Times New Roman"/>
                <a:sym typeface="Times New Roman"/>
              </a:rPr>
              <a:t>Convert the input image to a face vector</a:t>
            </a:r>
            <a:endParaRPr b="1" sz="1300">
              <a:latin typeface="Times New Roman"/>
              <a:ea typeface="Times New Roman"/>
              <a:cs typeface="Times New Roman"/>
              <a:sym typeface="Times New Roman"/>
            </a:endParaRPr>
          </a:p>
        </p:txBody>
      </p:sp>
      <p:sp>
        <p:nvSpPr>
          <p:cNvPr id="379" name="Google Shape;379;p39"/>
          <p:cNvSpPr txBox="1"/>
          <p:nvPr/>
        </p:nvSpPr>
        <p:spPr>
          <a:xfrm>
            <a:off x="4254725" y="1466700"/>
            <a:ext cx="1858500" cy="59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00">
                <a:latin typeface="Times New Roman"/>
                <a:ea typeface="Times New Roman"/>
                <a:cs typeface="Times New Roman"/>
                <a:sym typeface="Times New Roman"/>
              </a:rPr>
              <a:t>Normalize this face vector</a:t>
            </a:r>
            <a:endParaRPr b="1" sz="1300">
              <a:latin typeface="Times New Roman"/>
              <a:ea typeface="Times New Roman"/>
              <a:cs typeface="Times New Roman"/>
              <a:sym typeface="Times New Roman"/>
            </a:endParaRPr>
          </a:p>
        </p:txBody>
      </p:sp>
      <p:sp>
        <p:nvSpPr>
          <p:cNvPr id="380" name="Google Shape;380;p39"/>
          <p:cNvSpPr txBox="1"/>
          <p:nvPr/>
        </p:nvSpPr>
        <p:spPr>
          <a:xfrm>
            <a:off x="6613800" y="1466700"/>
            <a:ext cx="1858500" cy="59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00">
                <a:latin typeface="Times New Roman"/>
                <a:ea typeface="Times New Roman"/>
                <a:cs typeface="Times New Roman"/>
                <a:sym typeface="Times New Roman"/>
              </a:rPr>
              <a:t>Project normalize face vector onto the Eigenface</a:t>
            </a:r>
            <a:endParaRPr b="1" sz="1300">
              <a:latin typeface="Times New Roman"/>
              <a:ea typeface="Times New Roman"/>
              <a:cs typeface="Times New Roman"/>
              <a:sym typeface="Times New Roman"/>
            </a:endParaRPr>
          </a:p>
        </p:txBody>
      </p:sp>
      <p:sp>
        <p:nvSpPr>
          <p:cNvPr id="381" name="Google Shape;381;p39"/>
          <p:cNvSpPr/>
          <p:nvPr/>
        </p:nvSpPr>
        <p:spPr>
          <a:xfrm>
            <a:off x="6563575" y="198350"/>
            <a:ext cx="1613700" cy="977100"/>
          </a:xfrm>
          <a:prstGeom prst="wedgeRoundRectCallout">
            <a:avLst>
              <a:gd fmla="val -20833" name="adj1"/>
              <a:gd fmla="val 62500" name="adj2"/>
              <a:gd fmla="val 0" name="adj3"/>
            </a:avLst>
          </a:prstGeom>
          <a:solidFill>
            <a:srgbClr val="6D9EEB"/>
          </a:solidFill>
          <a:ln cap="flat" cmpd="sng" w="952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300">
                <a:latin typeface="Times New Roman"/>
                <a:ea typeface="Times New Roman"/>
                <a:cs typeface="Times New Roman"/>
                <a:sym typeface="Times New Roman"/>
              </a:rPr>
              <a:t>To represent the unknown face as a combination of K eigenfaces</a:t>
            </a:r>
            <a:endParaRPr b="1" sz="1300">
              <a:latin typeface="Times New Roman"/>
              <a:ea typeface="Times New Roman"/>
              <a:cs typeface="Times New Roman"/>
              <a:sym typeface="Times New Roman"/>
            </a:endParaRPr>
          </a:p>
        </p:txBody>
      </p:sp>
      <p:sp>
        <p:nvSpPr>
          <p:cNvPr id="382" name="Google Shape;382;p39"/>
          <p:cNvSpPr/>
          <p:nvPr/>
        </p:nvSpPr>
        <p:spPr>
          <a:xfrm>
            <a:off x="3954699" y="1614600"/>
            <a:ext cx="300000" cy="3015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9"/>
          <p:cNvSpPr/>
          <p:nvPr/>
        </p:nvSpPr>
        <p:spPr>
          <a:xfrm>
            <a:off x="6196649" y="1614600"/>
            <a:ext cx="300000" cy="3015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9"/>
          <p:cNvSpPr/>
          <p:nvPr/>
        </p:nvSpPr>
        <p:spPr>
          <a:xfrm rot="5400000">
            <a:off x="7311900" y="2397857"/>
            <a:ext cx="462300" cy="3015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9"/>
          <p:cNvSpPr txBox="1"/>
          <p:nvPr/>
        </p:nvSpPr>
        <p:spPr>
          <a:xfrm>
            <a:off x="6613800" y="3214700"/>
            <a:ext cx="1858500" cy="18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1300">
              <a:latin typeface="Times New Roman"/>
              <a:ea typeface="Times New Roman"/>
              <a:cs typeface="Times New Roman"/>
              <a:sym typeface="Times New Roman"/>
            </a:endParaRPr>
          </a:p>
          <a:p>
            <a:pPr indent="0" lvl="0" marL="0" rtl="0" algn="ctr">
              <a:spcBef>
                <a:spcPts val="0"/>
              </a:spcBef>
              <a:spcAft>
                <a:spcPts val="0"/>
              </a:spcAft>
              <a:buNone/>
            </a:pPr>
            <a:r>
              <a:rPr b="1" lang="en-GB" sz="1300">
                <a:latin typeface="Times New Roman"/>
                <a:ea typeface="Times New Roman"/>
                <a:cs typeface="Times New Roman"/>
                <a:sym typeface="Times New Roman"/>
              </a:rPr>
              <a:t>Ω = 	</a:t>
            </a:r>
            <a:endParaRPr b="1" sz="1300">
              <a:latin typeface="Times New Roman"/>
              <a:ea typeface="Times New Roman"/>
              <a:cs typeface="Times New Roman"/>
              <a:sym typeface="Times New Roman"/>
            </a:endParaRPr>
          </a:p>
          <a:p>
            <a:pPr indent="0" lvl="0" marL="0" rtl="0" algn="ctr">
              <a:spcBef>
                <a:spcPts val="0"/>
              </a:spcBef>
              <a:spcAft>
                <a:spcPts val="0"/>
              </a:spcAft>
              <a:buNone/>
            </a:pPr>
            <a:r>
              <a:t/>
            </a:r>
            <a:endParaRPr b="1" sz="1300">
              <a:latin typeface="Times New Roman"/>
              <a:ea typeface="Times New Roman"/>
              <a:cs typeface="Times New Roman"/>
              <a:sym typeface="Times New Roman"/>
            </a:endParaRPr>
          </a:p>
          <a:p>
            <a:pPr indent="0" lvl="0" marL="0" rtl="0" algn="ctr">
              <a:spcBef>
                <a:spcPts val="0"/>
              </a:spcBef>
              <a:spcAft>
                <a:spcPts val="0"/>
              </a:spcAft>
              <a:buNone/>
            </a:pPr>
            <a:r>
              <a:t/>
            </a:r>
            <a:endParaRPr b="1" sz="1300">
              <a:latin typeface="Times New Roman"/>
              <a:ea typeface="Times New Roman"/>
              <a:cs typeface="Times New Roman"/>
              <a:sym typeface="Times New Roman"/>
            </a:endParaRPr>
          </a:p>
          <a:p>
            <a:pPr indent="0" lvl="0" marL="0" rtl="0" algn="ctr">
              <a:spcBef>
                <a:spcPts val="0"/>
              </a:spcBef>
              <a:spcAft>
                <a:spcPts val="0"/>
              </a:spcAft>
              <a:buNone/>
            </a:pPr>
            <a:r>
              <a:t/>
            </a:r>
            <a:endParaRPr b="1" sz="1300">
              <a:latin typeface="Times New Roman"/>
              <a:ea typeface="Times New Roman"/>
              <a:cs typeface="Times New Roman"/>
              <a:sym typeface="Times New Roman"/>
            </a:endParaRPr>
          </a:p>
          <a:p>
            <a:pPr indent="0" lvl="0" marL="0" rtl="0" algn="ctr">
              <a:spcBef>
                <a:spcPts val="0"/>
              </a:spcBef>
              <a:spcAft>
                <a:spcPts val="0"/>
              </a:spcAft>
              <a:buNone/>
            </a:pPr>
            <a:r>
              <a:rPr b="1" lang="en-GB" sz="1300">
                <a:latin typeface="Times New Roman"/>
                <a:ea typeface="Times New Roman"/>
                <a:cs typeface="Times New Roman"/>
                <a:sym typeface="Times New Roman"/>
              </a:rPr>
              <a:t>Weight vector of input image</a:t>
            </a:r>
            <a:endParaRPr b="1" sz="1300">
              <a:latin typeface="Times New Roman"/>
              <a:ea typeface="Times New Roman"/>
              <a:cs typeface="Times New Roman"/>
              <a:sym typeface="Times New Roman"/>
            </a:endParaRPr>
          </a:p>
          <a:p>
            <a:pPr indent="0" lvl="0" marL="0" rtl="0" algn="ctr">
              <a:spcBef>
                <a:spcPts val="0"/>
              </a:spcBef>
              <a:spcAft>
                <a:spcPts val="0"/>
              </a:spcAft>
              <a:buNone/>
            </a:pPr>
            <a:r>
              <a:t/>
            </a:r>
            <a:endParaRPr b="1" sz="1300">
              <a:latin typeface="Times New Roman"/>
              <a:ea typeface="Times New Roman"/>
              <a:cs typeface="Times New Roman"/>
              <a:sym typeface="Times New Roman"/>
            </a:endParaRPr>
          </a:p>
        </p:txBody>
      </p:sp>
      <p:sp>
        <p:nvSpPr>
          <p:cNvPr id="386" name="Google Shape;386;p39"/>
          <p:cNvSpPr/>
          <p:nvPr/>
        </p:nvSpPr>
        <p:spPr>
          <a:xfrm>
            <a:off x="7755475" y="3003700"/>
            <a:ext cx="421800" cy="1119600"/>
          </a:xfrm>
          <a:prstGeom prst="bracketPair">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t>w</a:t>
            </a:r>
            <a:r>
              <a:rPr baseline="-25000" lang="en-GB"/>
              <a:t>1</a:t>
            </a:r>
            <a:endParaRPr/>
          </a:p>
          <a:p>
            <a:pPr indent="0" lvl="0" marL="0" rtl="0" algn="l">
              <a:spcBef>
                <a:spcPts val="0"/>
              </a:spcBef>
              <a:spcAft>
                <a:spcPts val="0"/>
              </a:spcAft>
              <a:buNone/>
            </a:pPr>
            <a:r>
              <a:rPr lang="en-GB"/>
              <a:t>w</a:t>
            </a:r>
            <a:r>
              <a:rPr baseline="-25000" lang="en-GB"/>
              <a:t>2</a:t>
            </a:r>
            <a:endParaRPr baseline="-25000"/>
          </a:p>
          <a:p>
            <a:pPr indent="0" lvl="0" marL="0" rtl="0" algn="l">
              <a:spcBef>
                <a:spcPts val="0"/>
              </a:spcBef>
              <a:spcAft>
                <a:spcPts val="0"/>
              </a:spcAft>
              <a:buNone/>
            </a:pPr>
            <a:r>
              <a:rPr baseline="-25000" lang="en-GB"/>
              <a:t>  .</a:t>
            </a:r>
            <a:endParaRPr baseline="-25000"/>
          </a:p>
          <a:p>
            <a:pPr indent="0" lvl="0" marL="0" rtl="0" algn="l">
              <a:spcBef>
                <a:spcPts val="0"/>
              </a:spcBef>
              <a:spcAft>
                <a:spcPts val="0"/>
              </a:spcAft>
              <a:buNone/>
            </a:pPr>
            <a:r>
              <a:rPr baseline="-25000" lang="en-GB"/>
              <a:t>  </a:t>
            </a:r>
            <a:r>
              <a:rPr b="1" baseline="-25000" lang="en-GB"/>
              <a:t>.</a:t>
            </a:r>
            <a:endParaRPr b="1" baseline="-25000"/>
          </a:p>
          <a:p>
            <a:pPr indent="0" lvl="0" marL="0" rtl="0" algn="l">
              <a:spcBef>
                <a:spcPts val="0"/>
              </a:spcBef>
              <a:spcAft>
                <a:spcPts val="0"/>
              </a:spcAft>
              <a:buNone/>
            </a:pPr>
            <a:r>
              <a:rPr lang="en-GB"/>
              <a:t>w</a:t>
            </a:r>
            <a:r>
              <a:rPr baseline="-25000" lang="en-GB"/>
              <a:t>n</a:t>
            </a:r>
            <a:endParaRPr baseline="-25000"/>
          </a:p>
          <a:p>
            <a:pPr indent="0" lvl="0" marL="0" rtl="0" algn="l">
              <a:spcBef>
                <a:spcPts val="0"/>
              </a:spcBef>
              <a:spcAft>
                <a:spcPts val="0"/>
              </a:spcAft>
              <a:buNone/>
            </a:pPr>
            <a:r>
              <a:t/>
            </a:r>
            <a:endParaRPr baseline="-25000"/>
          </a:p>
        </p:txBody>
      </p:sp>
      <p:sp>
        <p:nvSpPr>
          <p:cNvPr id="387" name="Google Shape;387;p39"/>
          <p:cNvSpPr/>
          <p:nvPr/>
        </p:nvSpPr>
        <p:spPr>
          <a:xfrm>
            <a:off x="3451050" y="3995525"/>
            <a:ext cx="2134500" cy="977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9"/>
          <p:cNvSpPr/>
          <p:nvPr/>
        </p:nvSpPr>
        <p:spPr>
          <a:xfrm rot="10800000">
            <a:off x="5674427" y="4333325"/>
            <a:ext cx="850500" cy="3015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9"/>
          <p:cNvSpPr txBox="1"/>
          <p:nvPr/>
        </p:nvSpPr>
        <p:spPr>
          <a:xfrm>
            <a:off x="3451050" y="3995525"/>
            <a:ext cx="2134500" cy="82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00">
                <a:latin typeface="Times New Roman"/>
                <a:ea typeface="Times New Roman"/>
                <a:cs typeface="Times New Roman"/>
                <a:sym typeface="Times New Roman"/>
              </a:rPr>
              <a:t>Calculate “distance” between input weight vector and all the weight vectors of training set</a:t>
            </a:r>
            <a:endParaRPr b="1" sz="1300">
              <a:latin typeface="Times New Roman"/>
              <a:ea typeface="Times New Roman"/>
              <a:cs typeface="Times New Roman"/>
              <a:sym typeface="Times New Roman"/>
            </a:endParaRPr>
          </a:p>
        </p:txBody>
      </p:sp>
      <p:sp>
        <p:nvSpPr>
          <p:cNvPr id="390" name="Google Shape;390;p39"/>
          <p:cNvSpPr/>
          <p:nvPr/>
        </p:nvSpPr>
        <p:spPr>
          <a:xfrm rot="-5400000">
            <a:off x="4376850" y="3579325"/>
            <a:ext cx="390300" cy="3015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9"/>
          <p:cNvSpPr/>
          <p:nvPr/>
        </p:nvSpPr>
        <p:spPr>
          <a:xfrm>
            <a:off x="4099800" y="2630663"/>
            <a:ext cx="944400" cy="823800"/>
          </a:xfrm>
          <a:prstGeom prst="diamond">
            <a:avLst/>
          </a:prstGeom>
          <a:solidFill>
            <a:srgbClr val="FFE599"/>
          </a:solidFill>
          <a:ln cap="flat" cmpd="sng" w="9525">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9"/>
          <p:cNvSpPr txBox="1"/>
          <p:nvPr/>
        </p:nvSpPr>
        <p:spPr>
          <a:xfrm>
            <a:off x="4099800" y="2711113"/>
            <a:ext cx="944400" cy="82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00">
                <a:latin typeface="Times New Roman"/>
                <a:ea typeface="Times New Roman"/>
                <a:cs typeface="Times New Roman"/>
                <a:sym typeface="Times New Roman"/>
              </a:rPr>
              <a:t>If</a:t>
            </a:r>
            <a:endParaRPr b="1" sz="1300">
              <a:latin typeface="Times New Roman"/>
              <a:ea typeface="Times New Roman"/>
              <a:cs typeface="Times New Roman"/>
              <a:sym typeface="Times New Roman"/>
            </a:endParaRPr>
          </a:p>
          <a:p>
            <a:pPr indent="0" lvl="0" marL="0" rtl="0" algn="ctr">
              <a:spcBef>
                <a:spcPts val="0"/>
              </a:spcBef>
              <a:spcAft>
                <a:spcPts val="0"/>
              </a:spcAft>
              <a:buNone/>
            </a:pPr>
            <a:r>
              <a:rPr b="1" lang="en-GB" sz="1300">
                <a:latin typeface="Times New Roman"/>
                <a:ea typeface="Times New Roman"/>
                <a:cs typeface="Times New Roman"/>
                <a:sym typeface="Times New Roman"/>
              </a:rPr>
              <a:t>d</a:t>
            </a:r>
            <a:r>
              <a:rPr b="1" lang="en-GB" sz="1300">
                <a:latin typeface="Times New Roman"/>
                <a:ea typeface="Times New Roman"/>
                <a:cs typeface="Times New Roman"/>
                <a:sym typeface="Times New Roman"/>
              </a:rPr>
              <a:t> &gt; t </a:t>
            </a:r>
            <a:endParaRPr b="1" sz="1300">
              <a:latin typeface="Times New Roman"/>
              <a:ea typeface="Times New Roman"/>
              <a:cs typeface="Times New Roman"/>
              <a:sym typeface="Times New Roman"/>
            </a:endParaRPr>
          </a:p>
        </p:txBody>
      </p:sp>
      <p:cxnSp>
        <p:nvCxnSpPr>
          <p:cNvPr id="393" name="Google Shape;393;p39"/>
          <p:cNvCxnSpPr/>
          <p:nvPr/>
        </p:nvCxnSpPr>
        <p:spPr>
          <a:xfrm flipH="1">
            <a:off x="3074075" y="3031913"/>
            <a:ext cx="1106100" cy="21300"/>
          </a:xfrm>
          <a:prstGeom prst="straightConnector1">
            <a:avLst/>
          </a:prstGeom>
          <a:noFill/>
          <a:ln cap="flat" cmpd="sng" w="76200">
            <a:solidFill>
              <a:schemeClr val="dk1"/>
            </a:solidFill>
            <a:prstDash val="solid"/>
            <a:round/>
            <a:headEnd len="med" w="med" type="none"/>
            <a:tailEnd len="med" w="med" type="none"/>
          </a:ln>
        </p:spPr>
      </p:cxnSp>
      <p:cxnSp>
        <p:nvCxnSpPr>
          <p:cNvPr id="394" name="Google Shape;394;p39"/>
          <p:cNvCxnSpPr/>
          <p:nvPr/>
        </p:nvCxnSpPr>
        <p:spPr>
          <a:xfrm flipH="1">
            <a:off x="5044100" y="3033850"/>
            <a:ext cx="360600" cy="6600"/>
          </a:xfrm>
          <a:prstGeom prst="straightConnector1">
            <a:avLst/>
          </a:prstGeom>
          <a:noFill/>
          <a:ln cap="flat" cmpd="sng" w="76200">
            <a:solidFill>
              <a:srgbClr val="FF0000"/>
            </a:solidFill>
            <a:prstDash val="solid"/>
            <a:round/>
            <a:headEnd len="med" w="med" type="none"/>
            <a:tailEnd len="med" w="med" type="none"/>
          </a:ln>
        </p:spPr>
      </p:cxnSp>
      <p:cxnSp>
        <p:nvCxnSpPr>
          <p:cNvPr id="395" name="Google Shape;395;p39"/>
          <p:cNvCxnSpPr/>
          <p:nvPr/>
        </p:nvCxnSpPr>
        <p:spPr>
          <a:xfrm>
            <a:off x="5391888" y="3003700"/>
            <a:ext cx="10200" cy="432000"/>
          </a:xfrm>
          <a:prstGeom prst="straightConnector1">
            <a:avLst/>
          </a:prstGeom>
          <a:noFill/>
          <a:ln cap="flat" cmpd="sng" w="76200">
            <a:solidFill>
              <a:srgbClr val="FF0000"/>
            </a:solidFill>
            <a:prstDash val="solid"/>
            <a:round/>
            <a:headEnd len="med" w="med" type="none"/>
            <a:tailEnd len="med" w="med" type="none"/>
          </a:ln>
        </p:spPr>
      </p:cxnSp>
      <p:sp>
        <p:nvSpPr>
          <p:cNvPr id="396" name="Google Shape;396;p39"/>
          <p:cNvSpPr txBox="1"/>
          <p:nvPr/>
        </p:nvSpPr>
        <p:spPr>
          <a:xfrm>
            <a:off x="4843950" y="3385475"/>
            <a:ext cx="1106100" cy="46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00">
                <a:solidFill>
                  <a:srgbClr val="FF0000"/>
                </a:solidFill>
                <a:latin typeface="Times New Roman"/>
                <a:ea typeface="Times New Roman"/>
                <a:cs typeface="Times New Roman"/>
                <a:sym typeface="Times New Roman"/>
              </a:rPr>
              <a:t>UNKNOWN</a:t>
            </a:r>
            <a:endParaRPr b="1" sz="1300">
              <a:solidFill>
                <a:srgbClr val="FF0000"/>
              </a:solidFill>
              <a:latin typeface="Times New Roman"/>
              <a:ea typeface="Times New Roman"/>
              <a:cs typeface="Times New Roman"/>
              <a:sym typeface="Times New Roman"/>
            </a:endParaRPr>
          </a:p>
          <a:p>
            <a:pPr indent="0" lvl="0" marL="0" rtl="0" algn="ctr">
              <a:spcBef>
                <a:spcPts val="0"/>
              </a:spcBef>
              <a:spcAft>
                <a:spcPts val="0"/>
              </a:spcAft>
              <a:buNone/>
            </a:pPr>
            <a:r>
              <a:rPr b="1" lang="en-GB" sz="1300">
                <a:solidFill>
                  <a:srgbClr val="FF0000"/>
                </a:solidFill>
                <a:latin typeface="Times New Roman"/>
                <a:ea typeface="Times New Roman"/>
                <a:cs typeface="Times New Roman"/>
                <a:sym typeface="Times New Roman"/>
              </a:rPr>
              <a:t>PERSON</a:t>
            </a:r>
            <a:endParaRPr b="1" sz="1300">
              <a:solidFill>
                <a:srgbClr val="FF0000"/>
              </a:solidFill>
              <a:latin typeface="Times New Roman"/>
              <a:ea typeface="Times New Roman"/>
              <a:cs typeface="Times New Roman"/>
              <a:sym typeface="Times New Roman"/>
            </a:endParaRPr>
          </a:p>
        </p:txBody>
      </p:sp>
      <p:sp>
        <p:nvSpPr>
          <p:cNvPr id="397" name="Google Shape;397;p39"/>
          <p:cNvSpPr txBox="1"/>
          <p:nvPr/>
        </p:nvSpPr>
        <p:spPr>
          <a:xfrm>
            <a:off x="4958150" y="2711125"/>
            <a:ext cx="532500" cy="30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00">
                <a:solidFill>
                  <a:srgbClr val="FF0000"/>
                </a:solidFill>
                <a:latin typeface="Times New Roman"/>
                <a:ea typeface="Times New Roman"/>
                <a:cs typeface="Times New Roman"/>
                <a:sym typeface="Times New Roman"/>
              </a:rPr>
              <a:t>NO</a:t>
            </a:r>
            <a:endParaRPr b="1" sz="1300">
              <a:solidFill>
                <a:srgbClr val="FF0000"/>
              </a:solidFill>
              <a:latin typeface="Times New Roman"/>
              <a:ea typeface="Times New Roman"/>
              <a:cs typeface="Times New Roman"/>
              <a:sym typeface="Times New Roman"/>
            </a:endParaRPr>
          </a:p>
        </p:txBody>
      </p:sp>
      <p:sp>
        <p:nvSpPr>
          <p:cNvPr id="398" name="Google Shape;398;p39"/>
          <p:cNvSpPr txBox="1"/>
          <p:nvPr/>
        </p:nvSpPr>
        <p:spPr>
          <a:xfrm>
            <a:off x="3451050" y="2711125"/>
            <a:ext cx="532500" cy="30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00">
                <a:solidFill>
                  <a:schemeClr val="dk1"/>
                </a:solidFill>
                <a:latin typeface="Times New Roman"/>
                <a:ea typeface="Times New Roman"/>
                <a:cs typeface="Times New Roman"/>
                <a:sym typeface="Times New Roman"/>
              </a:rPr>
              <a:t>YES</a:t>
            </a:r>
            <a:endParaRPr b="1" sz="1300">
              <a:solidFill>
                <a:schemeClr val="dk1"/>
              </a:solidFill>
              <a:latin typeface="Times New Roman"/>
              <a:ea typeface="Times New Roman"/>
              <a:cs typeface="Times New Roman"/>
              <a:sym typeface="Times New Roman"/>
            </a:endParaRPr>
          </a:p>
        </p:txBody>
      </p:sp>
      <p:sp>
        <p:nvSpPr>
          <p:cNvPr id="399" name="Google Shape;399;p39"/>
          <p:cNvSpPr/>
          <p:nvPr/>
        </p:nvSpPr>
        <p:spPr>
          <a:xfrm>
            <a:off x="2475975" y="2891825"/>
            <a:ext cx="638400" cy="301500"/>
          </a:xfrm>
          <a:prstGeom prst="left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0" name="Google Shape;400;p39"/>
          <p:cNvPicPr preferRelativeResize="0"/>
          <p:nvPr/>
        </p:nvPicPr>
        <p:blipFill rotWithShape="1">
          <a:blip r:embed="rId3">
            <a:alphaModFix/>
          </a:blip>
          <a:srcRect b="80731" l="70914" r="23216" t="7984"/>
          <a:stretch/>
        </p:blipFill>
        <p:spPr>
          <a:xfrm>
            <a:off x="1677650" y="2710600"/>
            <a:ext cx="532500" cy="653100"/>
          </a:xfrm>
          <a:prstGeom prst="rect">
            <a:avLst/>
          </a:prstGeom>
          <a:noFill/>
          <a:ln cap="flat" cmpd="sng" w="12700">
            <a:solidFill>
              <a:srgbClr val="000000"/>
            </a:solidFill>
            <a:prstDash val="solid"/>
            <a:miter lim="8000"/>
            <a:headEnd len="sm" w="sm" type="none"/>
            <a:tailEnd len="sm" w="sm" type="none"/>
          </a:ln>
        </p:spPr>
      </p:pic>
      <p:sp>
        <p:nvSpPr>
          <p:cNvPr id="401" name="Google Shape;401;p39"/>
          <p:cNvSpPr txBox="1"/>
          <p:nvPr/>
        </p:nvSpPr>
        <p:spPr>
          <a:xfrm>
            <a:off x="1265750" y="2339963"/>
            <a:ext cx="1356300" cy="30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300">
                <a:solidFill>
                  <a:schemeClr val="dk1"/>
                </a:solidFill>
                <a:latin typeface="Times New Roman"/>
                <a:ea typeface="Times New Roman"/>
                <a:cs typeface="Times New Roman"/>
                <a:sym typeface="Times New Roman"/>
              </a:rPr>
              <a:t>Recognized as  :</a:t>
            </a:r>
            <a:endParaRPr b="1" sz="1300">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pic>
        <p:nvPicPr>
          <p:cNvPr id="406" name="Google Shape;406;p40"/>
          <p:cNvPicPr preferRelativeResize="0"/>
          <p:nvPr/>
        </p:nvPicPr>
        <p:blipFill rotWithShape="1">
          <a:blip r:embed="rId3">
            <a:alphaModFix/>
          </a:blip>
          <a:srcRect b="-1967" l="-833" r="-823" t="0"/>
          <a:stretch/>
        </p:blipFill>
        <p:spPr>
          <a:xfrm>
            <a:off x="713075" y="966100"/>
            <a:ext cx="7717850" cy="4006600"/>
          </a:xfrm>
          <a:prstGeom prst="rect">
            <a:avLst/>
          </a:prstGeom>
          <a:noFill/>
          <a:ln>
            <a:noFill/>
          </a:ln>
        </p:spPr>
      </p:pic>
      <p:sp>
        <p:nvSpPr>
          <p:cNvPr id="407" name="Google Shape;407;p40"/>
          <p:cNvSpPr txBox="1"/>
          <p:nvPr>
            <p:ph type="title"/>
          </p:nvPr>
        </p:nvSpPr>
        <p:spPr>
          <a:xfrm>
            <a:off x="787675" y="449175"/>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Working of eigenfaces method</a:t>
            </a:r>
            <a:endParaRPr b="1">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41"/>
          <p:cNvSpPr txBox="1"/>
          <p:nvPr>
            <p:ph type="title"/>
          </p:nvPr>
        </p:nvSpPr>
        <p:spPr>
          <a:xfrm>
            <a:off x="503000" y="499675"/>
            <a:ext cx="82662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Mathematical POV</a:t>
            </a:r>
            <a:endParaRPr b="1">
              <a:latin typeface="Roboto"/>
              <a:ea typeface="Roboto"/>
              <a:cs typeface="Roboto"/>
              <a:sym typeface="Roboto"/>
            </a:endParaRPr>
          </a:p>
        </p:txBody>
      </p:sp>
      <p:sp>
        <p:nvSpPr>
          <p:cNvPr id="413" name="Google Shape;413;p41"/>
          <p:cNvSpPr txBox="1"/>
          <p:nvPr>
            <p:ph idx="1" type="body"/>
          </p:nvPr>
        </p:nvSpPr>
        <p:spPr>
          <a:xfrm>
            <a:off x="438900" y="1271850"/>
            <a:ext cx="7737600" cy="3919800"/>
          </a:xfrm>
          <a:prstGeom prst="rect">
            <a:avLst/>
          </a:prstGeom>
        </p:spPr>
        <p:txBody>
          <a:bodyPr anchorCtr="0" anchor="t" bIns="91425" lIns="91425" spcFirstLastPara="1" rIns="91425" wrap="square" tIns="91425">
            <a:noAutofit/>
          </a:bodyPr>
          <a:lstStyle/>
          <a:p>
            <a:pPr indent="-323850" lvl="0" marL="457200" rtl="0" algn="just">
              <a:lnSpc>
                <a:spcPct val="150000"/>
              </a:lnSpc>
              <a:spcBef>
                <a:spcPts val="0"/>
              </a:spcBef>
              <a:spcAft>
                <a:spcPts val="0"/>
              </a:spcAft>
              <a:buSzPts val="1500"/>
              <a:buChar char="●"/>
            </a:pPr>
            <a:r>
              <a:rPr lang="en-GB" sz="1500"/>
              <a:t>Converting N * N images into N</a:t>
            </a:r>
            <a:r>
              <a:rPr baseline="30000" lang="en-GB" sz="1500"/>
              <a:t>2</a:t>
            </a:r>
            <a:r>
              <a:rPr lang="en-GB" sz="1500"/>
              <a:t> * 1 (Column Vector)</a:t>
            </a:r>
            <a:endParaRPr sz="1500"/>
          </a:p>
          <a:p>
            <a:pPr indent="-323850" lvl="0" marL="457200" rtl="0" algn="just">
              <a:lnSpc>
                <a:spcPct val="150000"/>
              </a:lnSpc>
              <a:spcBef>
                <a:spcPts val="0"/>
              </a:spcBef>
              <a:spcAft>
                <a:spcPts val="0"/>
              </a:spcAft>
              <a:buSzPts val="1500"/>
              <a:buChar char="●"/>
            </a:pPr>
            <a:r>
              <a:rPr lang="en-GB" sz="1500"/>
              <a:t>Compute the average of r image vector :</a:t>
            </a:r>
            <a:endParaRPr sz="1500"/>
          </a:p>
          <a:p>
            <a:pPr indent="0" lvl="0" marL="457200" rtl="0" algn="just">
              <a:lnSpc>
                <a:spcPct val="150000"/>
              </a:lnSpc>
              <a:spcBef>
                <a:spcPts val="0"/>
              </a:spcBef>
              <a:spcAft>
                <a:spcPts val="0"/>
              </a:spcAft>
              <a:buNone/>
            </a:pPr>
            <a:r>
              <a:t/>
            </a:r>
            <a:endParaRPr i="1" sz="1800">
              <a:solidFill>
                <a:srgbClr val="000000"/>
              </a:solidFill>
              <a:highlight>
                <a:srgbClr val="D9D9D9"/>
              </a:highlight>
              <a:latin typeface="Times New Roman"/>
              <a:ea typeface="Times New Roman"/>
              <a:cs typeface="Times New Roman"/>
              <a:sym typeface="Times New Roman"/>
            </a:endParaRPr>
          </a:p>
          <a:p>
            <a:pPr indent="0" lvl="0" marL="457200" rtl="0" algn="just">
              <a:lnSpc>
                <a:spcPct val="150000"/>
              </a:lnSpc>
              <a:spcBef>
                <a:spcPts val="0"/>
              </a:spcBef>
              <a:spcAft>
                <a:spcPts val="0"/>
              </a:spcAft>
              <a:buNone/>
            </a:pPr>
            <a:r>
              <a:t/>
            </a:r>
            <a:endParaRPr i="1" sz="1800">
              <a:solidFill>
                <a:srgbClr val="000000"/>
              </a:solidFill>
              <a:highlight>
                <a:srgbClr val="D9D9D9"/>
              </a:highlight>
              <a:latin typeface="Times New Roman"/>
              <a:ea typeface="Times New Roman"/>
              <a:cs typeface="Times New Roman"/>
              <a:sym typeface="Times New Roman"/>
            </a:endParaRPr>
          </a:p>
          <a:p>
            <a:pPr indent="-323850" lvl="0" marL="457200" rtl="0" algn="just">
              <a:lnSpc>
                <a:spcPct val="150000"/>
              </a:lnSpc>
              <a:spcBef>
                <a:spcPts val="0"/>
              </a:spcBef>
              <a:spcAft>
                <a:spcPts val="0"/>
              </a:spcAft>
              <a:buSzPts val="1500"/>
              <a:buChar char="●"/>
            </a:pPr>
            <a:r>
              <a:rPr lang="en-GB" sz="1500"/>
              <a:t>Subtract average face from each face:</a:t>
            </a:r>
            <a:endParaRPr sz="1500"/>
          </a:p>
          <a:p>
            <a:pPr indent="0" lvl="0" marL="457200" rtl="0" algn="ctr">
              <a:lnSpc>
                <a:spcPct val="150000"/>
              </a:lnSpc>
              <a:spcBef>
                <a:spcPts val="0"/>
              </a:spcBef>
              <a:spcAft>
                <a:spcPts val="0"/>
              </a:spcAft>
              <a:buNone/>
            </a:pPr>
            <a:r>
              <a:rPr i="1" lang="en-GB" sz="1800">
                <a:solidFill>
                  <a:srgbClr val="000000"/>
                </a:solidFill>
                <a:highlight>
                  <a:srgbClr val="D9D9D9"/>
                </a:highlight>
                <a:latin typeface="Times New Roman"/>
                <a:ea typeface="Times New Roman"/>
                <a:cs typeface="Times New Roman"/>
                <a:sym typeface="Times New Roman"/>
              </a:rPr>
              <a:t> Ф</a:t>
            </a:r>
            <a:r>
              <a:rPr baseline="-25000" i="1" lang="en-GB" sz="1800">
                <a:solidFill>
                  <a:srgbClr val="000000"/>
                </a:solidFill>
                <a:highlight>
                  <a:srgbClr val="D9D9D9"/>
                </a:highlight>
                <a:latin typeface="Times New Roman"/>
                <a:ea typeface="Times New Roman"/>
                <a:cs typeface="Times New Roman"/>
                <a:sym typeface="Times New Roman"/>
              </a:rPr>
              <a:t>i</a:t>
            </a:r>
            <a:r>
              <a:rPr i="1" lang="en-GB" sz="1800">
                <a:solidFill>
                  <a:srgbClr val="000000"/>
                </a:solidFill>
                <a:highlight>
                  <a:srgbClr val="D9D9D9"/>
                </a:highlight>
                <a:latin typeface="Times New Roman"/>
                <a:ea typeface="Times New Roman"/>
                <a:cs typeface="Times New Roman"/>
                <a:sym typeface="Times New Roman"/>
              </a:rPr>
              <a:t> = r</a:t>
            </a:r>
            <a:r>
              <a:rPr baseline="-25000" i="1" lang="en-GB" sz="1800">
                <a:solidFill>
                  <a:srgbClr val="000000"/>
                </a:solidFill>
                <a:highlight>
                  <a:srgbClr val="D9D9D9"/>
                </a:highlight>
                <a:latin typeface="Times New Roman"/>
                <a:ea typeface="Times New Roman"/>
                <a:cs typeface="Times New Roman"/>
                <a:sym typeface="Times New Roman"/>
              </a:rPr>
              <a:t>i</a:t>
            </a:r>
            <a:r>
              <a:rPr i="1" lang="en-GB" sz="1800">
                <a:solidFill>
                  <a:srgbClr val="000000"/>
                </a:solidFill>
                <a:highlight>
                  <a:srgbClr val="D9D9D9"/>
                </a:highlight>
                <a:latin typeface="Times New Roman"/>
                <a:ea typeface="Times New Roman"/>
                <a:cs typeface="Times New Roman"/>
                <a:sym typeface="Times New Roman"/>
              </a:rPr>
              <a:t> - Ψ</a:t>
            </a:r>
            <a:r>
              <a:rPr i="1" lang="en-GB" sz="1800">
                <a:solidFill>
                  <a:srgbClr val="D9D9D9"/>
                </a:solidFill>
                <a:highlight>
                  <a:srgbClr val="D9D9D9"/>
                </a:highlight>
                <a:latin typeface="Times New Roman"/>
                <a:ea typeface="Times New Roman"/>
                <a:cs typeface="Times New Roman"/>
                <a:sym typeface="Times New Roman"/>
              </a:rPr>
              <a:t>.</a:t>
            </a:r>
            <a:r>
              <a:rPr i="1" lang="en-GB" sz="1800">
                <a:solidFill>
                  <a:srgbClr val="000000"/>
                </a:solidFill>
                <a:latin typeface="Times New Roman"/>
                <a:ea typeface="Times New Roman"/>
                <a:cs typeface="Times New Roman"/>
                <a:sym typeface="Times New Roman"/>
              </a:rPr>
              <a:t>	, </a:t>
            </a:r>
            <a:r>
              <a:rPr i="1" lang="en-GB" sz="1200">
                <a:solidFill>
                  <a:srgbClr val="000000"/>
                </a:solidFill>
                <a:latin typeface="Times New Roman"/>
                <a:ea typeface="Times New Roman"/>
                <a:cs typeface="Times New Roman"/>
                <a:sym typeface="Times New Roman"/>
              </a:rPr>
              <a:t>i = 1,2….., M</a:t>
            </a:r>
            <a:endParaRPr i="1" sz="1200">
              <a:solidFill>
                <a:srgbClr val="000000"/>
              </a:solidFill>
              <a:latin typeface="Times New Roman"/>
              <a:ea typeface="Times New Roman"/>
              <a:cs typeface="Times New Roman"/>
              <a:sym typeface="Times New Roman"/>
            </a:endParaRPr>
          </a:p>
          <a:p>
            <a:pPr indent="-323850" lvl="0" marL="457200" rtl="0" algn="just">
              <a:lnSpc>
                <a:spcPct val="150000"/>
              </a:lnSpc>
              <a:spcBef>
                <a:spcPts val="0"/>
              </a:spcBef>
              <a:spcAft>
                <a:spcPts val="0"/>
              </a:spcAft>
              <a:buSzPts val="1500"/>
              <a:buChar char="●"/>
            </a:pPr>
            <a:r>
              <a:rPr lang="en-GB" sz="1500"/>
              <a:t>Computing the covariance matrix:</a:t>
            </a:r>
            <a:endParaRPr sz="1500"/>
          </a:p>
          <a:p>
            <a:pPr indent="0" lvl="0" marL="457200" rtl="0" algn="just">
              <a:lnSpc>
                <a:spcPct val="150000"/>
              </a:lnSpc>
              <a:spcBef>
                <a:spcPts val="0"/>
              </a:spcBef>
              <a:spcAft>
                <a:spcPts val="0"/>
              </a:spcAft>
              <a:buNone/>
            </a:pPr>
            <a:r>
              <a:rPr lang="en-GB" sz="1500"/>
              <a:t> C = A</a:t>
            </a:r>
            <a:r>
              <a:rPr baseline="30000" lang="en-GB" sz="1500"/>
              <a:t>T</a:t>
            </a:r>
            <a:r>
              <a:rPr lang="en-GB" sz="1500"/>
              <a:t>A. </a:t>
            </a:r>
            <a:endParaRPr sz="1500"/>
          </a:p>
          <a:p>
            <a:pPr indent="0" lvl="0" marL="457200" rtl="0" algn="just">
              <a:lnSpc>
                <a:spcPct val="150000"/>
              </a:lnSpc>
              <a:spcBef>
                <a:spcPts val="0"/>
              </a:spcBef>
              <a:spcAft>
                <a:spcPts val="0"/>
              </a:spcAft>
              <a:buNone/>
            </a:pPr>
            <a:r>
              <a:rPr lang="en-GB" sz="1500"/>
              <a:t>where, A is formed by the difference vectors, i.e., </a:t>
            </a:r>
            <a:endParaRPr sz="1500"/>
          </a:p>
          <a:p>
            <a:pPr indent="0" lvl="0" marL="457200" rtl="0" algn="just">
              <a:lnSpc>
                <a:spcPct val="150000"/>
              </a:lnSpc>
              <a:spcBef>
                <a:spcPts val="0"/>
              </a:spcBef>
              <a:spcAft>
                <a:spcPts val="0"/>
              </a:spcAft>
              <a:buNone/>
            </a:pPr>
            <a:r>
              <a:rPr lang="en-GB" sz="1500"/>
              <a:t>A = {Ф</a:t>
            </a:r>
            <a:r>
              <a:rPr baseline="-25000" lang="en-GB" sz="1500"/>
              <a:t>1</a:t>
            </a:r>
            <a:r>
              <a:rPr lang="en-GB" sz="1500"/>
              <a:t> ,Ф</a:t>
            </a:r>
            <a:r>
              <a:rPr baseline="-25000" lang="en-GB" sz="1500"/>
              <a:t>2</a:t>
            </a:r>
            <a:r>
              <a:rPr lang="en-GB" sz="1500"/>
              <a:t> ,Ф</a:t>
            </a:r>
            <a:r>
              <a:rPr baseline="-25000" lang="en-GB" sz="1500"/>
              <a:t>3</a:t>
            </a:r>
            <a:r>
              <a:rPr lang="en-GB" sz="1500"/>
              <a:t> …...Ф</a:t>
            </a:r>
            <a:r>
              <a:rPr baseline="-25000" lang="en-GB" sz="1500"/>
              <a:t>M</a:t>
            </a:r>
            <a:r>
              <a:rPr lang="en-GB" sz="1500"/>
              <a:t> }</a:t>
            </a:r>
            <a:endParaRPr sz="1500"/>
          </a:p>
          <a:p>
            <a:pPr indent="0" lvl="0" marL="457200" rtl="0" algn="just">
              <a:lnSpc>
                <a:spcPct val="150000"/>
              </a:lnSpc>
              <a:spcBef>
                <a:spcPts val="0"/>
              </a:spcBef>
              <a:spcAft>
                <a:spcPts val="0"/>
              </a:spcAft>
              <a:buNone/>
            </a:pPr>
            <a:r>
              <a:t/>
            </a:r>
            <a:endParaRPr sz="1500"/>
          </a:p>
          <a:p>
            <a:pPr indent="0" lvl="0" marL="0" rtl="0" algn="l">
              <a:lnSpc>
                <a:spcPct val="150000"/>
              </a:lnSpc>
              <a:spcBef>
                <a:spcPts val="0"/>
              </a:spcBef>
              <a:spcAft>
                <a:spcPts val="0"/>
              </a:spcAft>
              <a:buNone/>
            </a:pPr>
            <a:r>
              <a:t/>
            </a:r>
            <a:endParaRPr i="1" sz="1200">
              <a:solidFill>
                <a:srgbClr val="000000"/>
              </a:solidFill>
              <a:latin typeface="Times New Roman"/>
              <a:ea typeface="Times New Roman"/>
              <a:cs typeface="Times New Roman"/>
              <a:sym typeface="Times New Roman"/>
            </a:endParaRPr>
          </a:p>
        </p:txBody>
      </p:sp>
      <p:pic>
        <p:nvPicPr>
          <p:cNvPr id="414" name="Google Shape;414;p41"/>
          <p:cNvPicPr preferRelativeResize="0"/>
          <p:nvPr/>
        </p:nvPicPr>
        <p:blipFill>
          <a:blip r:embed="rId3">
            <a:alphaModFix/>
          </a:blip>
          <a:stretch>
            <a:fillRect/>
          </a:stretch>
        </p:blipFill>
        <p:spPr>
          <a:xfrm>
            <a:off x="2313000" y="2103500"/>
            <a:ext cx="1352550" cy="6191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42"/>
          <p:cNvSpPr txBox="1"/>
          <p:nvPr>
            <p:ph type="title"/>
          </p:nvPr>
        </p:nvSpPr>
        <p:spPr>
          <a:xfrm>
            <a:off x="438900" y="483650"/>
            <a:ext cx="82662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Mathematical POV (Contd.)</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420" name="Google Shape;420;p42"/>
          <p:cNvSpPr txBox="1"/>
          <p:nvPr>
            <p:ph idx="1" type="body"/>
          </p:nvPr>
        </p:nvSpPr>
        <p:spPr>
          <a:xfrm>
            <a:off x="438900" y="1271850"/>
            <a:ext cx="7737600" cy="2123700"/>
          </a:xfrm>
          <a:prstGeom prst="rect">
            <a:avLst/>
          </a:prstGeom>
        </p:spPr>
        <p:txBody>
          <a:bodyPr anchorCtr="0" anchor="t" bIns="91425" lIns="91425" spcFirstLastPara="1" rIns="91425" wrap="square" tIns="91425">
            <a:noAutofit/>
          </a:bodyPr>
          <a:lstStyle/>
          <a:p>
            <a:pPr indent="-323850" lvl="0" marL="457200" rtl="0" algn="just">
              <a:lnSpc>
                <a:spcPct val="150000"/>
              </a:lnSpc>
              <a:spcBef>
                <a:spcPts val="0"/>
              </a:spcBef>
              <a:spcAft>
                <a:spcPts val="0"/>
              </a:spcAft>
              <a:buSzPts val="1500"/>
              <a:buChar char="●"/>
            </a:pPr>
            <a:r>
              <a:rPr lang="en-GB" sz="1500"/>
              <a:t>Calculate the eigenvalues and sort them by using a sorting algorithm :</a:t>
            </a:r>
            <a:endParaRPr sz="1500"/>
          </a:p>
          <a:p>
            <a:pPr indent="-323850" lvl="1" marL="914400" rtl="0" algn="just">
              <a:lnSpc>
                <a:spcPct val="150000"/>
              </a:lnSpc>
              <a:spcBef>
                <a:spcPts val="0"/>
              </a:spcBef>
              <a:spcAft>
                <a:spcPts val="0"/>
              </a:spcAft>
              <a:buSzPts val="1500"/>
              <a:buChar char="○"/>
            </a:pPr>
            <a:r>
              <a:rPr lang="en-GB" sz="1500"/>
              <a:t>Using QR Technique</a:t>
            </a:r>
            <a:endParaRPr sz="1500"/>
          </a:p>
          <a:p>
            <a:pPr indent="0" lvl="0" marL="914400" rtl="0" algn="ctr">
              <a:lnSpc>
                <a:spcPct val="150000"/>
              </a:lnSpc>
              <a:spcBef>
                <a:spcPts val="0"/>
              </a:spcBef>
              <a:spcAft>
                <a:spcPts val="0"/>
              </a:spcAft>
              <a:buNone/>
            </a:pPr>
            <a:r>
              <a:rPr i="1" lang="en-GB">
                <a:solidFill>
                  <a:srgbClr val="000000"/>
                </a:solidFill>
                <a:highlight>
                  <a:srgbClr val="D9D9D9"/>
                </a:highlight>
                <a:latin typeface="Times New Roman"/>
                <a:ea typeface="Times New Roman"/>
                <a:cs typeface="Times New Roman"/>
                <a:sym typeface="Times New Roman"/>
              </a:rPr>
              <a:t> B = M </a:t>
            </a:r>
            <a:r>
              <a:rPr baseline="30000" i="1" lang="en-GB">
                <a:solidFill>
                  <a:srgbClr val="000000"/>
                </a:solidFill>
                <a:highlight>
                  <a:srgbClr val="D9D9D9"/>
                </a:highlight>
                <a:latin typeface="Times New Roman"/>
                <a:ea typeface="Times New Roman"/>
                <a:cs typeface="Times New Roman"/>
                <a:sym typeface="Times New Roman"/>
              </a:rPr>
              <a:t>- 1</a:t>
            </a:r>
            <a:r>
              <a:rPr i="1" lang="en-GB">
                <a:solidFill>
                  <a:srgbClr val="000000"/>
                </a:solidFill>
                <a:highlight>
                  <a:srgbClr val="D9D9D9"/>
                </a:highlight>
                <a:latin typeface="Times New Roman"/>
                <a:ea typeface="Times New Roman"/>
                <a:cs typeface="Times New Roman"/>
                <a:sym typeface="Times New Roman"/>
              </a:rPr>
              <a:t> A M</a:t>
            </a:r>
            <a:r>
              <a:rPr i="1" lang="en-GB">
                <a:solidFill>
                  <a:srgbClr val="D9D9D9"/>
                </a:solidFill>
                <a:highlight>
                  <a:srgbClr val="D9D9D9"/>
                </a:highlight>
                <a:latin typeface="Times New Roman"/>
                <a:ea typeface="Times New Roman"/>
                <a:cs typeface="Times New Roman"/>
                <a:sym typeface="Times New Roman"/>
              </a:rPr>
              <a:t>.</a:t>
            </a:r>
            <a:endParaRPr i="1" sz="1800">
              <a:solidFill>
                <a:srgbClr val="000000"/>
              </a:solidFill>
              <a:highlight>
                <a:srgbClr val="D9D9D9"/>
              </a:highlight>
              <a:latin typeface="Times New Roman"/>
              <a:ea typeface="Times New Roman"/>
              <a:cs typeface="Times New Roman"/>
              <a:sym typeface="Times New Roman"/>
            </a:endParaRPr>
          </a:p>
          <a:p>
            <a:pPr indent="0" lvl="0" marL="899999" rtl="0" algn="just">
              <a:lnSpc>
                <a:spcPct val="150000"/>
              </a:lnSpc>
              <a:spcBef>
                <a:spcPts val="0"/>
              </a:spcBef>
              <a:spcAft>
                <a:spcPts val="0"/>
              </a:spcAft>
              <a:buNone/>
            </a:pPr>
            <a:r>
              <a:rPr lang="en-GB" sz="1500"/>
              <a:t>In the QR method A is reduced to upper (or lower) triangular form and in a triangular matrix, eigenvalues are at the diagonal.</a:t>
            </a:r>
            <a:endParaRPr sz="1500"/>
          </a:p>
          <a:p>
            <a:pPr indent="0" lvl="0" marL="899999" rtl="0" algn="just">
              <a:lnSpc>
                <a:spcPct val="150000"/>
              </a:lnSpc>
              <a:spcBef>
                <a:spcPts val="0"/>
              </a:spcBef>
              <a:spcAft>
                <a:spcPts val="0"/>
              </a:spcAft>
              <a:buNone/>
            </a:pPr>
            <a:r>
              <a:t/>
            </a:r>
            <a:endParaRPr sz="1500"/>
          </a:p>
          <a:p>
            <a:pPr indent="-323850" lvl="0" marL="457200" rtl="0" algn="just">
              <a:lnSpc>
                <a:spcPct val="150000"/>
              </a:lnSpc>
              <a:spcBef>
                <a:spcPts val="0"/>
              </a:spcBef>
              <a:spcAft>
                <a:spcPts val="0"/>
              </a:spcAft>
              <a:buSzPts val="1500"/>
              <a:buChar char="●"/>
            </a:pPr>
            <a:r>
              <a:rPr lang="en-GB" sz="1500"/>
              <a:t>Computing the Eigenvectors  corresponding to eigenvalues</a:t>
            </a:r>
            <a:r>
              <a:rPr lang="en-GB" sz="1500"/>
              <a:t>:</a:t>
            </a:r>
            <a:endParaRPr i="1" sz="1200">
              <a:solidFill>
                <a:srgbClr val="000000"/>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3"/>
          <p:cNvSpPr txBox="1"/>
          <p:nvPr>
            <p:ph type="title"/>
          </p:nvPr>
        </p:nvSpPr>
        <p:spPr>
          <a:xfrm>
            <a:off x="438900" y="483650"/>
            <a:ext cx="82662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Mathematical POV (Contd.)</a:t>
            </a:r>
            <a:endParaRPr>
              <a:latin typeface="Roboto"/>
              <a:ea typeface="Roboto"/>
              <a:cs typeface="Roboto"/>
              <a:sym typeface="Roboto"/>
            </a:endParaRPr>
          </a:p>
        </p:txBody>
      </p:sp>
      <p:pic>
        <p:nvPicPr>
          <p:cNvPr id="426" name="Google Shape;426;p43"/>
          <p:cNvPicPr preferRelativeResize="0"/>
          <p:nvPr/>
        </p:nvPicPr>
        <p:blipFill rotWithShape="1">
          <a:blip r:embed="rId3">
            <a:alphaModFix/>
          </a:blip>
          <a:srcRect b="31563" l="21613" r="51069" t="35416"/>
          <a:stretch/>
        </p:blipFill>
        <p:spPr>
          <a:xfrm>
            <a:off x="152225" y="1490175"/>
            <a:ext cx="3933825" cy="2667000"/>
          </a:xfrm>
          <a:prstGeom prst="rect">
            <a:avLst/>
          </a:prstGeom>
          <a:noFill/>
          <a:ln cap="flat" cmpd="sng" w="12700">
            <a:solidFill>
              <a:srgbClr val="000000"/>
            </a:solidFill>
            <a:prstDash val="solid"/>
            <a:miter lim="8000"/>
            <a:headEnd len="sm" w="sm" type="none"/>
            <a:tailEnd len="sm" w="sm" type="none"/>
          </a:ln>
        </p:spPr>
      </p:pic>
      <p:sp>
        <p:nvSpPr>
          <p:cNvPr id="427" name="Google Shape;427;p43"/>
          <p:cNvSpPr txBox="1"/>
          <p:nvPr>
            <p:ph idx="1" type="body"/>
          </p:nvPr>
        </p:nvSpPr>
        <p:spPr>
          <a:xfrm>
            <a:off x="4372725" y="1490175"/>
            <a:ext cx="4472100" cy="1905300"/>
          </a:xfrm>
          <a:prstGeom prst="rect">
            <a:avLst/>
          </a:prstGeom>
        </p:spPr>
        <p:txBody>
          <a:bodyPr anchorCtr="0" anchor="t" bIns="91425" lIns="91425" spcFirstLastPara="1" rIns="91425" wrap="square" tIns="91425">
            <a:noAutofit/>
          </a:bodyPr>
          <a:lstStyle/>
          <a:p>
            <a:pPr indent="-323850" lvl="0" marL="457200" rtl="0" algn="just">
              <a:lnSpc>
                <a:spcPct val="150000"/>
              </a:lnSpc>
              <a:spcBef>
                <a:spcPts val="0"/>
              </a:spcBef>
              <a:spcAft>
                <a:spcPts val="0"/>
              </a:spcAft>
              <a:buSzPts val="1500"/>
              <a:buChar char="●"/>
            </a:pPr>
            <a:r>
              <a:rPr lang="en-GB" sz="1500"/>
              <a:t>Choose the best k eigenvectors and find weights of each image and store it.</a:t>
            </a:r>
            <a:endParaRPr sz="1500"/>
          </a:p>
        </p:txBody>
      </p:sp>
      <p:pic>
        <p:nvPicPr>
          <p:cNvPr id="428" name="Google Shape;428;p43"/>
          <p:cNvPicPr preferRelativeResize="0"/>
          <p:nvPr/>
        </p:nvPicPr>
        <p:blipFill rotWithShape="1">
          <a:blip r:embed="rId4">
            <a:alphaModFix/>
          </a:blip>
          <a:srcRect b="20354" l="17873" r="60527" t="52611"/>
          <a:stretch/>
        </p:blipFill>
        <p:spPr>
          <a:xfrm>
            <a:off x="5063400" y="2331600"/>
            <a:ext cx="3781425" cy="2657475"/>
          </a:xfrm>
          <a:prstGeom prst="rect">
            <a:avLst/>
          </a:prstGeom>
          <a:noFill/>
          <a:ln cap="flat" cmpd="sng" w="12700">
            <a:solidFill>
              <a:srgbClr val="000000"/>
            </a:solidFill>
            <a:prstDash val="solid"/>
            <a:miter lim="8000"/>
            <a:headEnd len="sm" w="sm" type="none"/>
            <a:tailEnd len="sm" w="sm" type="none"/>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44"/>
          <p:cNvSpPr txBox="1"/>
          <p:nvPr>
            <p:ph type="title"/>
          </p:nvPr>
        </p:nvSpPr>
        <p:spPr>
          <a:xfrm>
            <a:off x="438900" y="483650"/>
            <a:ext cx="82662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Mathematical POV (Contd.)</a:t>
            </a:r>
            <a:endParaRPr>
              <a:latin typeface="Roboto"/>
              <a:ea typeface="Roboto"/>
              <a:cs typeface="Roboto"/>
              <a:sym typeface="Roboto"/>
            </a:endParaRPr>
          </a:p>
        </p:txBody>
      </p:sp>
      <p:sp>
        <p:nvSpPr>
          <p:cNvPr id="434" name="Google Shape;434;p44"/>
          <p:cNvSpPr txBox="1"/>
          <p:nvPr>
            <p:ph idx="1" type="body"/>
          </p:nvPr>
        </p:nvSpPr>
        <p:spPr>
          <a:xfrm>
            <a:off x="438900" y="1490175"/>
            <a:ext cx="8406000" cy="1905300"/>
          </a:xfrm>
          <a:prstGeom prst="rect">
            <a:avLst/>
          </a:prstGeom>
        </p:spPr>
        <p:txBody>
          <a:bodyPr anchorCtr="0" anchor="t" bIns="91425" lIns="91425" spcFirstLastPara="1" rIns="91425" wrap="square" tIns="91425">
            <a:noAutofit/>
          </a:bodyPr>
          <a:lstStyle/>
          <a:p>
            <a:pPr indent="-323850" lvl="0" marL="457200" rtl="0" algn="just">
              <a:lnSpc>
                <a:spcPct val="150000"/>
              </a:lnSpc>
              <a:spcBef>
                <a:spcPts val="0"/>
              </a:spcBef>
              <a:spcAft>
                <a:spcPts val="0"/>
              </a:spcAft>
              <a:buSzPts val="1500"/>
              <a:buChar char="●"/>
            </a:pPr>
            <a:r>
              <a:rPr lang="en-GB" sz="1500"/>
              <a:t>Read T face images from test set and transform them into linear combinations of eigenfaces.</a:t>
            </a:r>
            <a:endParaRPr sz="1500"/>
          </a:p>
          <a:p>
            <a:pPr indent="-323850" lvl="0" marL="457200" rtl="0" algn="just">
              <a:lnSpc>
                <a:spcPct val="150000"/>
              </a:lnSpc>
              <a:spcBef>
                <a:spcPts val="1000"/>
              </a:spcBef>
              <a:spcAft>
                <a:spcPts val="0"/>
              </a:spcAft>
              <a:buSzPts val="1500"/>
              <a:buChar char="●"/>
            </a:pPr>
            <a:r>
              <a:rPr lang="en-GB" sz="1500"/>
              <a:t>Calculate the Euclidean distance between each of T test images and N training images.</a:t>
            </a:r>
            <a:endParaRPr sz="1500"/>
          </a:p>
          <a:p>
            <a:pPr indent="0" lvl="0" marL="457200" rtl="0" algn="just">
              <a:lnSpc>
                <a:spcPct val="150000"/>
              </a:lnSpc>
              <a:spcBef>
                <a:spcPts val="1000"/>
              </a:spcBef>
              <a:spcAft>
                <a:spcPts val="0"/>
              </a:spcAft>
              <a:buNone/>
            </a:pPr>
            <a:r>
              <a:rPr lang="en-GB" sz="1500"/>
              <a:t>D = ( Σ [ w(training set) - w(test set) ]</a:t>
            </a:r>
            <a:r>
              <a:rPr baseline="30000" lang="en-GB" sz="1500"/>
              <a:t>2</a:t>
            </a:r>
            <a:r>
              <a:rPr lang="en-GB" sz="1500"/>
              <a:t> ) </a:t>
            </a:r>
            <a:r>
              <a:rPr baseline="30000" lang="en-GB" sz="1500"/>
              <a:t>-½</a:t>
            </a:r>
            <a:endParaRPr baseline="30000" sz="1500"/>
          </a:p>
          <a:p>
            <a:pPr indent="-323850" lvl="0" marL="457200" rtl="0" algn="just">
              <a:lnSpc>
                <a:spcPct val="150000"/>
              </a:lnSpc>
              <a:spcBef>
                <a:spcPts val="1000"/>
              </a:spcBef>
              <a:spcAft>
                <a:spcPts val="0"/>
              </a:spcAft>
              <a:buSzPts val="1500"/>
              <a:buChar char="●"/>
            </a:pPr>
            <a:r>
              <a:rPr lang="en-GB" sz="1500"/>
              <a:t>If D = 0 or D &lt; tolerance, person is recognized</a:t>
            </a:r>
            <a:endParaRPr sz="1500"/>
          </a:p>
          <a:p>
            <a:pPr indent="-323850" lvl="0" marL="457200" rtl="0" algn="just">
              <a:lnSpc>
                <a:spcPct val="150000"/>
              </a:lnSpc>
              <a:spcBef>
                <a:spcPts val="1000"/>
              </a:spcBef>
              <a:spcAft>
                <a:spcPts val="1000"/>
              </a:spcAft>
              <a:buSzPts val="1500"/>
              <a:buChar char="●"/>
            </a:pPr>
            <a:r>
              <a:rPr lang="en-GB" sz="1500"/>
              <a:t>Otherwise, the system was not able to recognize the image</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535500" y="4468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TABLE OF CONTENTS</a:t>
            </a:r>
            <a:endParaRPr b="1">
              <a:latin typeface="Roboto"/>
              <a:ea typeface="Roboto"/>
              <a:cs typeface="Roboto"/>
              <a:sym typeface="Roboto"/>
            </a:endParaRPr>
          </a:p>
        </p:txBody>
      </p:sp>
      <p:sp>
        <p:nvSpPr>
          <p:cNvPr id="160" name="Google Shape;160;p27"/>
          <p:cNvSpPr txBox="1"/>
          <p:nvPr/>
        </p:nvSpPr>
        <p:spPr>
          <a:xfrm>
            <a:off x="532301" y="14087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uFill>
                  <a:noFill/>
                </a:uFill>
                <a:latin typeface="Roboto"/>
                <a:ea typeface="Roboto"/>
                <a:cs typeface="Roboto"/>
                <a:sym typeface="Roboto"/>
                <a:hlinkClick action="ppaction://hlinksldjump" r:id="rId3"/>
              </a:rPr>
              <a:t>Introduction</a:t>
            </a:r>
            <a:endParaRPr b="1" sz="1800">
              <a:latin typeface="Roboto"/>
              <a:ea typeface="Roboto"/>
              <a:cs typeface="Roboto"/>
              <a:sym typeface="Roboto"/>
            </a:endParaRPr>
          </a:p>
        </p:txBody>
      </p:sp>
      <p:sp>
        <p:nvSpPr>
          <p:cNvPr id="161" name="Google Shape;161;p27"/>
          <p:cNvSpPr txBox="1"/>
          <p:nvPr/>
        </p:nvSpPr>
        <p:spPr>
          <a:xfrm>
            <a:off x="3626801" y="14087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Results</a:t>
            </a:r>
            <a:endParaRPr b="1" sz="1800">
              <a:latin typeface="Roboto"/>
              <a:ea typeface="Roboto"/>
              <a:cs typeface="Roboto"/>
              <a:sym typeface="Roboto"/>
            </a:endParaRPr>
          </a:p>
        </p:txBody>
      </p:sp>
      <p:sp>
        <p:nvSpPr>
          <p:cNvPr id="162" name="Google Shape;162;p27"/>
          <p:cNvSpPr txBox="1"/>
          <p:nvPr/>
        </p:nvSpPr>
        <p:spPr>
          <a:xfrm>
            <a:off x="532301" y="18134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Problem Formulation</a:t>
            </a:r>
            <a:endParaRPr b="1" sz="1800">
              <a:latin typeface="Roboto"/>
              <a:ea typeface="Roboto"/>
              <a:cs typeface="Roboto"/>
              <a:sym typeface="Roboto"/>
            </a:endParaRPr>
          </a:p>
        </p:txBody>
      </p:sp>
      <p:sp>
        <p:nvSpPr>
          <p:cNvPr id="163" name="Google Shape;163;p27"/>
          <p:cNvSpPr txBox="1"/>
          <p:nvPr/>
        </p:nvSpPr>
        <p:spPr>
          <a:xfrm>
            <a:off x="538500" y="2142000"/>
            <a:ext cx="2935800" cy="576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latin typeface="Roboto"/>
                <a:ea typeface="Roboto"/>
                <a:cs typeface="Roboto"/>
                <a:sym typeface="Roboto"/>
              </a:rPr>
              <a:t>Problem Statement</a:t>
            </a:r>
            <a:endParaRPr sz="1100">
              <a:latin typeface="Roboto"/>
              <a:ea typeface="Roboto"/>
              <a:cs typeface="Roboto"/>
              <a:sym typeface="Roboto"/>
            </a:endParaRPr>
          </a:p>
          <a:p>
            <a:pPr indent="0" lvl="0" marL="0" rtl="0" algn="l">
              <a:lnSpc>
                <a:spcPct val="150000"/>
              </a:lnSpc>
              <a:spcBef>
                <a:spcPts val="0"/>
              </a:spcBef>
              <a:spcAft>
                <a:spcPts val="0"/>
              </a:spcAft>
              <a:buNone/>
            </a:pPr>
            <a:r>
              <a:rPr lang="en-GB" sz="1100">
                <a:latin typeface="Roboto"/>
                <a:ea typeface="Roboto"/>
                <a:cs typeface="Roboto"/>
                <a:sym typeface="Roboto"/>
              </a:rPr>
              <a:t>Use of Eigenfaces method</a:t>
            </a:r>
            <a:endParaRPr sz="1100">
              <a:latin typeface="Roboto"/>
              <a:ea typeface="Roboto"/>
              <a:cs typeface="Roboto"/>
              <a:sym typeface="Roboto"/>
            </a:endParaRPr>
          </a:p>
          <a:p>
            <a:pPr indent="0" lvl="0" marL="0" rtl="0" algn="l">
              <a:lnSpc>
                <a:spcPct val="150000"/>
              </a:lnSpc>
              <a:spcBef>
                <a:spcPts val="0"/>
              </a:spcBef>
              <a:spcAft>
                <a:spcPts val="0"/>
              </a:spcAft>
              <a:buNone/>
            </a:pPr>
            <a:r>
              <a:t/>
            </a:r>
            <a:endParaRPr sz="1100">
              <a:latin typeface="Roboto"/>
              <a:ea typeface="Roboto"/>
              <a:cs typeface="Roboto"/>
              <a:sym typeface="Roboto"/>
            </a:endParaRPr>
          </a:p>
        </p:txBody>
      </p:sp>
      <p:sp>
        <p:nvSpPr>
          <p:cNvPr id="164" name="Google Shape;164;p27"/>
          <p:cNvSpPr txBox="1"/>
          <p:nvPr/>
        </p:nvSpPr>
        <p:spPr>
          <a:xfrm>
            <a:off x="532301" y="30801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Methodology</a:t>
            </a:r>
            <a:endParaRPr b="1" sz="1800">
              <a:latin typeface="Roboto"/>
              <a:ea typeface="Roboto"/>
              <a:cs typeface="Roboto"/>
              <a:sym typeface="Roboto"/>
            </a:endParaRPr>
          </a:p>
        </p:txBody>
      </p:sp>
      <p:sp>
        <p:nvSpPr>
          <p:cNvPr id="165" name="Google Shape;165;p27"/>
          <p:cNvSpPr txBox="1"/>
          <p:nvPr/>
        </p:nvSpPr>
        <p:spPr>
          <a:xfrm>
            <a:off x="576100" y="3405650"/>
            <a:ext cx="2935800" cy="652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latin typeface="Roboto"/>
                <a:ea typeface="Roboto"/>
                <a:cs typeface="Roboto"/>
                <a:sym typeface="Roboto"/>
              </a:rPr>
              <a:t>Softwares used</a:t>
            </a:r>
            <a:endParaRPr sz="1100">
              <a:latin typeface="Roboto"/>
              <a:ea typeface="Roboto"/>
              <a:cs typeface="Roboto"/>
              <a:sym typeface="Roboto"/>
            </a:endParaRPr>
          </a:p>
          <a:p>
            <a:pPr indent="0" lvl="0" marL="0" rtl="0" algn="l">
              <a:lnSpc>
                <a:spcPct val="150000"/>
              </a:lnSpc>
              <a:spcBef>
                <a:spcPts val="0"/>
              </a:spcBef>
              <a:spcAft>
                <a:spcPts val="0"/>
              </a:spcAft>
              <a:buNone/>
            </a:pPr>
            <a:r>
              <a:rPr lang="en-GB" sz="1100">
                <a:latin typeface="Roboto"/>
                <a:ea typeface="Roboto"/>
                <a:cs typeface="Roboto"/>
                <a:sym typeface="Roboto"/>
              </a:rPr>
              <a:t>EIgenfaces method as a solution</a:t>
            </a:r>
            <a:endParaRPr sz="1100">
              <a:latin typeface="Roboto"/>
              <a:ea typeface="Roboto"/>
              <a:cs typeface="Roboto"/>
              <a:sym typeface="Roboto"/>
            </a:endParaRPr>
          </a:p>
        </p:txBody>
      </p:sp>
      <p:sp>
        <p:nvSpPr>
          <p:cNvPr id="166" name="Google Shape;166;p27"/>
          <p:cNvSpPr txBox="1"/>
          <p:nvPr/>
        </p:nvSpPr>
        <p:spPr>
          <a:xfrm>
            <a:off x="3626800" y="18134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Conclusion</a:t>
            </a:r>
            <a:endParaRPr b="1" sz="1800">
              <a:latin typeface="Roboto"/>
              <a:ea typeface="Roboto"/>
              <a:cs typeface="Roboto"/>
              <a:sym typeface="Roboto"/>
            </a:endParaRPr>
          </a:p>
        </p:txBody>
      </p:sp>
      <p:sp>
        <p:nvSpPr>
          <p:cNvPr id="167" name="Google Shape;167;p27"/>
          <p:cNvSpPr txBox="1"/>
          <p:nvPr/>
        </p:nvSpPr>
        <p:spPr>
          <a:xfrm>
            <a:off x="3626800" y="2208975"/>
            <a:ext cx="31308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References</a:t>
            </a:r>
            <a:endParaRPr b="1" sz="18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45"/>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 Table of Analysis</a:t>
            </a:r>
            <a:endParaRPr/>
          </a:p>
        </p:txBody>
      </p:sp>
      <p:pic>
        <p:nvPicPr>
          <p:cNvPr id="440" name="Google Shape;440;p45"/>
          <p:cNvPicPr preferRelativeResize="0"/>
          <p:nvPr/>
        </p:nvPicPr>
        <p:blipFill>
          <a:blip r:embed="rId3">
            <a:alphaModFix/>
          </a:blip>
          <a:stretch>
            <a:fillRect/>
          </a:stretch>
        </p:blipFill>
        <p:spPr>
          <a:xfrm>
            <a:off x="1658887" y="1342325"/>
            <a:ext cx="5826226" cy="35853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6"/>
          <p:cNvSpPr txBox="1"/>
          <p:nvPr>
            <p:ph type="title"/>
          </p:nvPr>
        </p:nvSpPr>
        <p:spPr>
          <a:xfrm>
            <a:off x="667125" y="55400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CONCLUSION</a:t>
            </a:r>
            <a:endParaRPr b="1">
              <a:latin typeface="Roboto"/>
              <a:ea typeface="Roboto"/>
              <a:cs typeface="Roboto"/>
              <a:sym typeface="Roboto"/>
            </a:endParaRPr>
          </a:p>
        </p:txBody>
      </p:sp>
      <p:sp>
        <p:nvSpPr>
          <p:cNvPr id="446" name="Google Shape;446;p46"/>
          <p:cNvSpPr txBox="1"/>
          <p:nvPr>
            <p:ph idx="1" type="body"/>
          </p:nvPr>
        </p:nvSpPr>
        <p:spPr>
          <a:xfrm>
            <a:off x="851400" y="1343800"/>
            <a:ext cx="7931100" cy="3478200"/>
          </a:xfrm>
          <a:prstGeom prst="rect">
            <a:avLst/>
          </a:prstGeom>
        </p:spPr>
        <p:txBody>
          <a:bodyPr anchorCtr="0" anchor="t" bIns="91425" lIns="91425" spcFirstLastPara="1" rIns="91425" wrap="square" tIns="91425">
            <a:noAutofit/>
          </a:bodyPr>
          <a:lstStyle/>
          <a:p>
            <a:pPr indent="-311150" lvl="0" marL="457200" rtl="0" algn="just">
              <a:lnSpc>
                <a:spcPct val="150000"/>
              </a:lnSpc>
              <a:spcBef>
                <a:spcPts val="0"/>
              </a:spcBef>
              <a:spcAft>
                <a:spcPts val="0"/>
              </a:spcAft>
              <a:buSzPts val="1300"/>
              <a:buChar char="●"/>
            </a:pPr>
            <a:r>
              <a:rPr lang="en-GB" sz="1300"/>
              <a:t>We applied the eigenfaces to a database of 105 images. The success rate is calculated as 100% for the training set and 97% for the test set. </a:t>
            </a:r>
            <a:endParaRPr sz="1300"/>
          </a:p>
          <a:p>
            <a:pPr indent="0" lvl="0" marL="457200" rtl="0" algn="just">
              <a:lnSpc>
                <a:spcPct val="150000"/>
              </a:lnSpc>
              <a:spcBef>
                <a:spcPts val="0"/>
              </a:spcBef>
              <a:spcAft>
                <a:spcPts val="0"/>
              </a:spcAft>
              <a:buNone/>
            </a:pPr>
            <a:r>
              <a:t/>
            </a:r>
            <a:endParaRPr sz="1300"/>
          </a:p>
          <a:p>
            <a:pPr indent="-311150" lvl="0" marL="457200" rtl="0" algn="just">
              <a:lnSpc>
                <a:spcPct val="150000"/>
              </a:lnSpc>
              <a:spcBef>
                <a:spcPts val="0"/>
              </a:spcBef>
              <a:spcAft>
                <a:spcPts val="0"/>
              </a:spcAft>
              <a:buSzPts val="1300"/>
              <a:buChar char="●"/>
            </a:pPr>
            <a:r>
              <a:rPr lang="en-GB" sz="1300"/>
              <a:t>It is sufficient to take about </a:t>
            </a:r>
            <a:r>
              <a:rPr lang="en-GB"/>
              <a:t>60</a:t>
            </a:r>
            <a:r>
              <a:rPr lang="en-GB" sz="1300"/>
              <a:t>% eigenfaces with the highest eigenvalues. It is also clear that the recognition rate increases with the number of training images per person.</a:t>
            </a:r>
            <a:endParaRPr sz="1300"/>
          </a:p>
          <a:p>
            <a:pPr indent="0" lvl="0" marL="457200" rtl="0" algn="just">
              <a:lnSpc>
                <a:spcPct val="150000"/>
              </a:lnSpc>
              <a:spcBef>
                <a:spcPts val="0"/>
              </a:spcBef>
              <a:spcAft>
                <a:spcPts val="0"/>
              </a:spcAft>
              <a:buNone/>
            </a:pPr>
            <a:r>
              <a:t/>
            </a:r>
            <a:endParaRPr sz="1300"/>
          </a:p>
          <a:p>
            <a:pPr indent="-311150" lvl="0" marL="457200" rtl="0" algn="just">
              <a:lnSpc>
                <a:spcPct val="150000"/>
              </a:lnSpc>
              <a:spcBef>
                <a:spcPts val="0"/>
              </a:spcBef>
              <a:spcAft>
                <a:spcPts val="0"/>
              </a:spcAft>
              <a:buSzPts val="1300"/>
              <a:buChar char="●"/>
            </a:pPr>
            <a:r>
              <a:rPr lang="en-GB" sz="1300"/>
              <a:t>If the minimum distance between the test image and other images is zero, the test image entirely matches the image from the training base. </a:t>
            </a:r>
            <a:endParaRPr sz="1300"/>
          </a:p>
          <a:p>
            <a:pPr indent="0" lvl="0" marL="457200" rtl="0" algn="just">
              <a:lnSpc>
                <a:spcPct val="150000"/>
              </a:lnSpc>
              <a:spcBef>
                <a:spcPts val="0"/>
              </a:spcBef>
              <a:spcAft>
                <a:spcPts val="0"/>
              </a:spcAft>
              <a:buNone/>
            </a:pPr>
            <a:r>
              <a:t/>
            </a:r>
            <a:endParaRPr sz="1300"/>
          </a:p>
          <a:p>
            <a:pPr indent="-311150" lvl="0" marL="457200" rtl="0" algn="just">
              <a:lnSpc>
                <a:spcPct val="150000"/>
              </a:lnSpc>
              <a:spcBef>
                <a:spcPts val="0"/>
              </a:spcBef>
              <a:spcAft>
                <a:spcPts val="0"/>
              </a:spcAft>
              <a:buSzPts val="1300"/>
              <a:buChar char="●"/>
            </a:pPr>
            <a:r>
              <a:rPr lang="en-GB" sz="1300"/>
              <a:t>If the distance is greater than zero but less than a certain threshold, it is a known person with another facial expression, otherwise it is an unknown person.</a:t>
            </a:r>
            <a:endParaRPr sz="13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grpSp>
        <p:nvGrpSpPr>
          <p:cNvPr id="451" name="Google Shape;451;p47"/>
          <p:cNvGrpSpPr/>
          <p:nvPr/>
        </p:nvGrpSpPr>
        <p:grpSpPr>
          <a:xfrm>
            <a:off x="4295182" y="1606591"/>
            <a:ext cx="3159984" cy="2439109"/>
            <a:chOff x="3553042" y="1657806"/>
            <a:chExt cx="3461100" cy="2671532"/>
          </a:xfrm>
        </p:grpSpPr>
        <p:sp>
          <p:nvSpPr>
            <p:cNvPr id="452" name="Google Shape;452;p4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 name="Google Shape;460;p47"/>
          <p:cNvSpPr txBox="1"/>
          <p:nvPr>
            <p:ph type="title"/>
          </p:nvPr>
        </p:nvSpPr>
        <p:spPr>
          <a:xfrm>
            <a:off x="676975" y="155350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600">
                <a:latin typeface="Roboto"/>
                <a:ea typeface="Roboto"/>
                <a:cs typeface="Roboto"/>
                <a:sym typeface="Roboto"/>
              </a:rPr>
              <a:t>Thank you!</a:t>
            </a:r>
            <a:endParaRPr b="1" sz="3600">
              <a:latin typeface="Roboto"/>
              <a:ea typeface="Roboto"/>
              <a:cs typeface="Roboto"/>
              <a:sym typeface="Roboto"/>
            </a:endParaRPr>
          </a:p>
        </p:txBody>
      </p:sp>
      <p:sp>
        <p:nvSpPr>
          <p:cNvPr id="461" name="Google Shape;461;p47"/>
          <p:cNvSpPr txBox="1"/>
          <p:nvPr>
            <p:ph idx="1" type="body"/>
          </p:nvPr>
        </p:nvSpPr>
        <p:spPr>
          <a:xfrm>
            <a:off x="676975" y="2614000"/>
            <a:ext cx="3666600" cy="152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Roboto Medium"/>
                <a:ea typeface="Roboto Medium"/>
                <a:cs typeface="Roboto Medium"/>
                <a:sym typeface="Roboto Medium"/>
              </a:rPr>
              <a:t>Presented By:</a:t>
            </a:r>
            <a:endParaRPr sz="1500">
              <a:latin typeface="Roboto Medium"/>
              <a:ea typeface="Roboto Medium"/>
              <a:cs typeface="Roboto Medium"/>
              <a:sym typeface="Roboto Medium"/>
            </a:endParaRPr>
          </a:p>
          <a:p>
            <a:pPr indent="0" lvl="0" marL="0" rtl="0" algn="l">
              <a:spcBef>
                <a:spcPts val="0"/>
              </a:spcBef>
              <a:spcAft>
                <a:spcPts val="0"/>
              </a:spcAft>
              <a:buNone/>
            </a:pPr>
            <a:r>
              <a:t/>
            </a:r>
            <a:endParaRPr sz="1500">
              <a:latin typeface="Roboto Medium"/>
              <a:ea typeface="Roboto Medium"/>
              <a:cs typeface="Roboto Medium"/>
              <a:sym typeface="Roboto Medium"/>
            </a:endParaRPr>
          </a:p>
          <a:p>
            <a:pPr indent="-323850" lvl="0" marL="1371600" rtl="0" algn="l">
              <a:spcBef>
                <a:spcPts val="0"/>
              </a:spcBef>
              <a:spcAft>
                <a:spcPts val="0"/>
              </a:spcAft>
              <a:buSzPts val="1500"/>
              <a:buFont typeface="Roboto"/>
              <a:buChar char="●"/>
            </a:pPr>
            <a:r>
              <a:rPr i="1" lang="en-GB" sz="1500">
                <a:latin typeface="Roboto"/>
                <a:ea typeface="Roboto"/>
                <a:cs typeface="Roboto"/>
                <a:sym typeface="Roboto"/>
              </a:rPr>
              <a:t>Amit Katyal (11807)</a:t>
            </a:r>
            <a:endParaRPr i="1" sz="1500">
              <a:latin typeface="Roboto"/>
              <a:ea typeface="Roboto"/>
              <a:cs typeface="Roboto"/>
              <a:sym typeface="Roboto"/>
            </a:endParaRPr>
          </a:p>
          <a:p>
            <a:pPr indent="-323850" lvl="0" marL="1371600" rtl="0" algn="l">
              <a:spcBef>
                <a:spcPts val="0"/>
              </a:spcBef>
              <a:spcAft>
                <a:spcPts val="0"/>
              </a:spcAft>
              <a:buSzPts val="1500"/>
              <a:buFont typeface="Roboto"/>
              <a:buChar char="●"/>
            </a:pPr>
            <a:r>
              <a:rPr i="1" lang="en-GB" sz="1500">
                <a:latin typeface="Roboto"/>
                <a:ea typeface="Roboto"/>
                <a:cs typeface="Roboto"/>
                <a:sym typeface="Roboto"/>
              </a:rPr>
              <a:t>Ashutosh Jha (11811)</a:t>
            </a:r>
            <a:endParaRPr i="1" sz="1500">
              <a:latin typeface="Roboto"/>
              <a:ea typeface="Roboto"/>
              <a:cs typeface="Roboto"/>
              <a:sym typeface="Roboto"/>
            </a:endParaRPr>
          </a:p>
          <a:p>
            <a:pPr indent="-323850" lvl="0" marL="1371600" rtl="0" algn="l">
              <a:spcBef>
                <a:spcPts val="0"/>
              </a:spcBef>
              <a:spcAft>
                <a:spcPts val="0"/>
              </a:spcAft>
              <a:buSzPts val="1500"/>
              <a:buFont typeface="Roboto"/>
              <a:buChar char="●"/>
            </a:pPr>
            <a:r>
              <a:rPr i="1" lang="en-GB" sz="1500">
                <a:latin typeface="Roboto"/>
                <a:ea typeface="Roboto"/>
                <a:cs typeface="Roboto"/>
                <a:sym typeface="Roboto"/>
              </a:rPr>
              <a:t>Tushar Sethi (11840)</a:t>
            </a:r>
            <a:endParaRPr i="1" sz="1500">
              <a:latin typeface="Roboto"/>
              <a:ea typeface="Roboto"/>
              <a:cs typeface="Roboto"/>
              <a:sym typeface="Roboto"/>
            </a:endParaRPr>
          </a:p>
        </p:txBody>
      </p:sp>
      <p:grpSp>
        <p:nvGrpSpPr>
          <p:cNvPr id="462" name="Google Shape;462;p47"/>
          <p:cNvGrpSpPr/>
          <p:nvPr/>
        </p:nvGrpSpPr>
        <p:grpSpPr>
          <a:xfrm>
            <a:off x="6991080" y="2546254"/>
            <a:ext cx="1024386" cy="1522884"/>
            <a:chOff x="6505573" y="2745170"/>
            <a:chExt cx="1122000" cy="1668000"/>
          </a:xfrm>
        </p:grpSpPr>
        <p:sp>
          <p:nvSpPr>
            <p:cNvPr id="463" name="Google Shape;463;p4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67" name="Google Shape;467;p47"/>
          <p:cNvPicPr preferRelativeResize="0"/>
          <p:nvPr/>
        </p:nvPicPr>
        <p:blipFill rotWithShape="1">
          <a:blip r:embed="rId3">
            <a:alphaModFix/>
          </a:blip>
          <a:srcRect b="0" l="1996" r="2006" t="0"/>
          <a:stretch/>
        </p:blipFill>
        <p:spPr>
          <a:xfrm>
            <a:off x="4343525" y="1594350"/>
            <a:ext cx="3063300" cy="1743300"/>
          </a:xfrm>
          <a:prstGeom prst="rect">
            <a:avLst/>
          </a:prstGeom>
          <a:noFill/>
          <a:ln>
            <a:noFill/>
          </a:ln>
        </p:spPr>
      </p:pic>
      <p:sp>
        <p:nvSpPr>
          <p:cNvPr id="468" name="Google Shape;468;p47"/>
          <p:cNvSpPr/>
          <p:nvPr/>
        </p:nvSpPr>
        <p:spPr>
          <a:xfrm flipH="1">
            <a:off x="43435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9" name="Google Shape;469;p47"/>
          <p:cNvPicPr preferRelativeResize="0"/>
          <p:nvPr/>
        </p:nvPicPr>
        <p:blipFill rotWithShape="1">
          <a:blip r:embed="rId4">
            <a:alphaModFix/>
          </a:blip>
          <a:srcRect b="0" l="6461" r="6461" t="0"/>
          <a:stretch/>
        </p:blipFill>
        <p:spPr>
          <a:xfrm>
            <a:off x="6990700" y="2593700"/>
            <a:ext cx="1024200" cy="1398900"/>
          </a:xfrm>
          <a:prstGeom prst="rect">
            <a:avLst/>
          </a:prstGeom>
          <a:noFill/>
          <a:ln>
            <a:noFill/>
          </a:ln>
        </p:spPr>
      </p:pic>
      <p:sp>
        <p:nvSpPr>
          <p:cNvPr id="470" name="Google Shape;470;p47"/>
          <p:cNvSpPr/>
          <p:nvPr/>
        </p:nvSpPr>
        <p:spPr>
          <a:xfrm flipH="1">
            <a:off x="6991186" y="26410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 name="Google Shape;471;p47"/>
          <p:cNvGrpSpPr/>
          <p:nvPr/>
        </p:nvGrpSpPr>
        <p:grpSpPr>
          <a:xfrm>
            <a:off x="6634445" y="3121897"/>
            <a:ext cx="520684" cy="1036470"/>
            <a:chOff x="9543736" y="4486132"/>
            <a:chExt cx="570300" cy="1135235"/>
          </a:xfrm>
        </p:grpSpPr>
        <p:sp>
          <p:nvSpPr>
            <p:cNvPr id="472" name="Google Shape;472;p4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76" name="Google Shape;476;p47"/>
          <p:cNvPicPr preferRelativeResize="0"/>
          <p:nvPr/>
        </p:nvPicPr>
        <p:blipFill rotWithShape="1">
          <a:blip r:embed="rId5">
            <a:alphaModFix/>
          </a:blip>
          <a:srcRect b="0" l="13061" r="13061" t="0"/>
          <a:stretch/>
        </p:blipFill>
        <p:spPr>
          <a:xfrm>
            <a:off x="6633875" y="3142700"/>
            <a:ext cx="520500" cy="972000"/>
          </a:xfrm>
          <a:prstGeom prst="round2SameRect">
            <a:avLst>
              <a:gd fmla="val 4129" name="adj1"/>
              <a:gd fmla="val 0" name="adj2"/>
            </a:avLst>
          </a:prstGeom>
          <a:noFill/>
          <a:ln>
            <a:noFill/>
          </a:ln>
        </p:spPr>
      </p:pic>
      <p:sp>
        <p:nvSpPr>
          <p:cNvPr id="477" name="Google Shape;477;p47"/>
          <p:cNvSpPr/>
          <p:nvPr/>
        </p:nvSpPr>
        <p:spPr>
          <a:xfrm flipH="1">
            <a:off x="6633875" y="3142699"/>
            <a:ext cx="520500" cy="993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 name="Google Shape;478;p47"/>
          <p:cNvGrpSpPr/>
          <p:nvPr/>
        </p:nvGrpSpPr>
        <p:grpSpPr>
          <a:xfrm>
            <a:off x="7793404" y="3443361"/>
            <a:ext cx="455496" cy="692277"/>
            <a:chOff x="7384375" y="3728000"/>
            <a:chExt cx="498900" cy="758244"/>
          </a:xfrm>
        </p:grpSpPr>
        <p:sp>
          <p:nvSpPr>
            <p:cNvPr id="479" name="Google Shape;479;p4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47"/>
          <p:cNvGrpSpPr/>
          <p:nvPr/>
        </p:nvGrpSpPr>
        <p:grpSpPr>
          <a:xfrm>
            <a:off x="8339443" y="3443361"/>
            <a:ext cx="435785" cy="692277"/>
            <a:chOff x="7982421" y="3727763"/>
            <a:chExt cx="477311" cy="758244"/>
          </a:xfrm>
        </p:grpSpPr>
        <p:sp>
          <p:nvSpPr>
            <p:cNvPr id="484" name="Google Shape;484;p4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 name="Google Shape;492;p47"/>
          <p:cNvGrpSpPr/>
          <p:nvPr/>
        </p:nvGrpSpPr>
        <p:grpSpPr>
          <a:xfrm>
            <a:off x="7793436" y="3561758"/>
            <a:ext cx="478081" cy="462776"/>
            <a:chOff x="7384385" y="3857442"/>
            <a:chExt cx="523637" cy="506874"/>
          </a:xfrm>
        </p:grpSpPr>
        <p:sp>
          <p:nvSpPr>
            <p:cNvPr id="493" name="Google Shape;493;p4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47"/>
            <p:cNvGrpSpPr/>
            <p:nvPr/>
          </p:nvGrpSpPr>
          <p:grpSpPr>
            <a:xfrm>
              <a:off x="7384385" y="3857442"/>
              <a:ext cx="523637" cy="498900"/>
              <a:chOff x="7384385" y="3857442"/>
              <a:chExt cx="523637" cy="498900"/>
            </a:xfrm>
          </p:grpSpPr>
          <p:sp>
            <p:nvSpPr>
              <p:cNvPr id="495" name="Google Shape;495;p4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497" name="Google Shape;497;p47"/>
          <p:cNvPicPr preferRelativeResize="0"/>
          <p:nvPr/>
        </p:nvPicPr>
        <p:blipFill rotWithShape="1">
          <a:blip r:embed="rId6">
            <a:alphaModFix/>
          </a:blip>
          <a:srcRect b="0" l="22437" r="22432" t="0"/>
          <a:stretch/>
        </p:blipFill>
        <p:spPr>
          <a:xfrm>
            <a:off x="83558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pic>
        <p:nvPicPr>
          <p:cNvPr id="498" name="Google Shape;498;p47"/>
          <p:cNvPicPr preferRelativeResize="0"/>
          <p:nvPr/>
        </p:nvPicPr>
        <p:blipFill rotWithShape="1">
          <a:blip r:embed="rId7">
            <a:alphaModFix/>
          </a:blip>
          <a:srcRect b="149" l="0" r="0" t="149"/>
          <a:stretch/>
        </p:blipFill>
        <p:spPr>
          <a:xfrm>
            <a:off x="7820505" y="3590541"/>
            <a:ext cx="400500" cy="399300"/>
          </a:xfrm>
          <a:prstGeom prst="ellipse">
            <a:avLst/>
          </a:prstGeom>
          <a:noFill/>
          <a:ln cap="flat" cmpd="sng" w="9525">
            <a:solidFill>
              <a:srgbClr val="FFFFFF"/>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8"/>
          <p:cNvSpPr txBox="1"/>
          <p:nvPr>
            <p:ph type="title"/>
          </p:nvPr>
        </p:nvSpPr>
        <p:spPr>
          <a:xfrm>
            <a:off x="582650" y="6348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INTRODUCTION</a:t>
            </a:r>
            <a:endParaRPr b="1">
              <a:latin typeface="Roboto"/>
              <a:ea typeface="Roboto"/>
              <a:cs typeface="Roboto"/>
              <a:sym typeface="Roboto"/>
            </a:endParaRPr>
          </a:p>
        </p:txBody>
      </p:sp>
      <p:sp>
        <p:nvSpPr>
          <p:cNvPr id="173" name="Google Shape;173;p28"/>
          <p:cNvSpPr txBox="1"/>
          <p:nvPr>
            <p:ph idx="1" type="body"/>
          </p:nvPr>
        </p:nvSpPr>
        <p:spPr>
          <a:xfrm>
            <a:off x="582650" y="1466700"/>
            <a:ext cx="8352000" cy="30339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000000"/>
              </a:buClr>
              <a:buSzPts val="1300"/>
              <a:buFont typeface="Roboto"/>
              <a:buChar char="●"/>
            </a:pPr>
            <a:r>
              <a:rPr lang="en-GB">
                <a:solidFill>
                  <a:srgbClr val="000000"/>
                </a:solidFill>
                <a:latin typeface="Roboto"/>
                <a:ea typeface="Roboto"/>
                <a:cs typeface="Roboto"/>
                <a:sym typeface="Roboto"/>
              </a:rPr>
              <a:t>The face recognition system is similar to other biometric systems. Similar to the fingerprint, the face of an individual has many structures and features unique to that individual. </a:t>
            </a:r>
            <a:endParaRPr>
              <a:solidFill>
                <a:srgbClr val="000000"/>
              </a:solidFill>
              <a:latin typeface="Roboto"/>
              <a:ea typeface="Roboto"/>
              <a:cs typeface="Roboto"/>
              <a:sym typeface="Roboto"/>
            </a:endParaRPr>
          </a:p>
          <a:p>
            <a:pPr indent="-311150" lvl="0" marL="457200" rtl="0" algn="l">
              <a:lnSpc>
                <a:spcPct val="115000"/>
              </a:lnSpc>
              <a:spcBef>
                <a:spcPts val="1000"/>
              </a:spcBef>
              <a:spcAft>
                <a:spcPts val="0"/>
              </a:spcAft>
              <a:buClr>
                <a:srgbClr val="000000"/>
              </a:buClr>
              <a:buSzPts val="1300"/>
              <a:buFont typeface="Roboto"/>
              <a:buChar char="●"/>
            </a:pPr>
            <a:r>
              <a:rPr lang="en-GB">
                <a:solidFill>
                  <a:srgbClr val="000000"/>
                </a:solidFill>
                <a:latin typeface="Roboto"/>
                <a:ea typeface="Roboto"/>
                <a:cs typeface="Roboto"/>
                <a:sym typeface="Roboto"/>
              </a:rPr>
              <a:t>A face recognition system is based on facial symmetry.</a:t>
            </a:r>
            <a:endParaRPr>
              <a:solidFill>
                <a:srgbClr val="000000"/>
              </a:solidFill>
              <a:latin typeface="Roboto"/>
              <a:ea typeface="Roboto"/>
              <a:cs typeface="Roboto"/>
              <a:sym typeface="Roboto"/>
            </a:endParaRPr>
          </a:p>
          <a:p>
            <a:pPr indent="-311150" lvl="0" marL="457200" rtl="0" algn="l">
              <a:lnSpc>
                <a:spcPct val="115000"/>
              </a:lnSpc>
              <a:spcBef>
                <a:spcPts val="1000"/>
              </a:spcBef>
              <a:spcAft>
                <a:spcPts val="0"/>
              </a:spcAft>
              <a:buClr>
                <a:srgbClr val="000000"/>
              </a:buClr>
              <a:buSzPts val="1300"/>
              <a:buFont typeface="Roboto"/>
              <a:buChar char="●"/>
            </a:pPr>
            <a:r>
              <a:rPr lang="en-GB">
                <a:solidFill>
                  <a:srgbClr val="000000"/>
                </a:solidFill>
                <a:latin typeface="Roboto"/>
                <a:ea typeface="Roboto"/>
                <a:cs typeface="Roboto"/>
                <a:sym typeface="Roboto"/>
              </a:rPr>
              <a:t>In a face recognition system, the database consists of the images of the individuals that the system has to recognize. If possible, several images of the same individual should be included in the database. </a:t>
            </a:r>
            <a:endParaRPr>
              <a:solidFill>
                <a:srgbClr val="000000"/>
              </a:solidFill>
              <a:latin typeface="Roboto"/>
              <a:ea typeface="Roboto"/>
              <a:cs typeface="Roboto"/>
              <a:sym typeface="Roboto"/>
            </a:endParaRPr>
          </a:p>
          <a:p>
            <a:pPr indent="-311150" lvl="0" marL="457200" rtl="0" algn="l">
              <a:lnSpc>
                <a:spcPct val="115000"/>
              </a:lnSpc>
              <a:spcBef>
                <a:spcPts val="1000"/>
              </a:spcBef>
              <a:spcAft>
                <a:spcPts val="1000"/>
              </a:spcAft>
              <a:buClr>
                <a:srgbClr val="000000"/>
              </a:buClr>
              <a:buSzPts val="1300"/>
              <a:buFont typeface="Roboto"/>
              <a:buChar char="●"/>
            </a:pPr>
            <a:r>
              <a:rPr lang="en-GB">
                <a:solidFill>
                  <a:srgbClr val="000000"/>
                </a:solidFill>
                <a:latin typeface="Roboto"/>
                <a:ea typeface="Roboto"/>
                <a:cs typeface="Roboto"/>
                <a:sym typeface="Roboto"/>
              </a:rPr>
              <a:t>A face recognition algorithm processes the captured image and compares it to the images stored in the database. If a match is found, then the individual is identified. If no match is found, then the individual is reported as unidentified.</a:t>
            </a:r>
            <a:endParaRPr sz="1400">
              <a:solidFill>
                <a:srgbClr val="000000"/>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9"/>
          <p:cNvSpPr txBox="1"/>
          <p:nvPr>
            <p:ph type="title"/>
          </p:nvPr>
        </p:nvSpPr>
        <p:spPr>
          <a:xfrm>
            <a:off x="543375" y="5946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Roboto"/>
                <a:ea typeface="Roboto"/>
                <a:cs typeface="Roboto"/>
                <a:sym typeface="Roboto"/>
              </a:rPr>
              <a:t>PROBLEM STATEMENT</a:t>
            </a:r>
            <a:endParaRPr b="1">
              <a:latin typeface="Roboto"/>
              <a:ea typeface="Roboto"/>
              <a:cs typeface="Roboto"/>
              <a:sym typeface="Roboto"/>
            </a:endParaRPr>
          </a:p>
        </p:txBody>
      </p:sp>
      <p:sp>
        <p:nvSpPr>
          <p:cNvPr id="179" name="Google Shape;179;p29"/>
          <p:cNvSpPr txBox="1"/>
          <p:nvPr>
            <p:ph idx="1" type="body"/>
          </p:nvPr>
        </p:nvSpPr>
        <p:spPr>
          <a:xfrm>
            <a:off x="543375" y="1757150"/>
            <a:ext cx="3023700" cy="2379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400">
                <a:solidFill>
                  <a:srgbClr val="000000"/>
                </a:solidFill>
                <a:latin typeface="Roboto"/>
                <a:ea typeface="Roboto"/>
                <a:cs typeface="Roboto"/>
                <a:sym typeface="Roboto"/>
              </a:rPr>
              <a:t>The challenges of face recognition are: </a:t>
            </a:r>
            <a:endParaRPr sz="1400">
              <a:solidFill>
                <a:srgbClr val="000000"/>
              </a:solidFill>
              <a:latin typeface="Roboto"/>
              <a:ea typeface="Roboto"/>
              <a:cs typeface="Roboto"/>
              <a:sym typeface="Roboto"/>
            </a:endParaRPr>
          </a:p>
          <a:p>
            <a:pPr indent="-311150" lvl="0" marL="457200" rtl="0" algn="l">
              <a:lnSpc>
                <a:spcPct val="115000"/>
              </a:lnSpc>
              <a:spcBef>
                <a:spcPts val="1000"/>
              </a:spcBef>
              <a:spcAft>
                <a:spcPts val="0"/>
              </a:spcAft>
              <a:buClr>
                <a:srgbClr val="000000"/>
              </a:buClr>
              <a:buSzPts val="1300"/>
              <a:buFont typeface="Roboto"/>
              <a:buChar char="●"/>
            </a:pPr>
            <a:r>
              <a:rPr lang="en-GB" sz="1400">
                <a:solidFill>
                  <a:srgbClr val="000000"/>
                </a:solidFill>
                <a:latin typeface="Roboto"/>
                <a:ea typeface="Roboto"/>
                <a:cs typeface="Roboto"/>
                <a:sym typeface="Roboto"/>
              </a:rPr>
              <a:t>Shifting and scaling of the image</a:t>
            </a:r>
            <a:endParaRPr sz="1400">
              <a:solidFill>
                <a:srgbClr val="000000"/>
              </a:solidFill>
              <a:latin typeface="Roboto"/>
              <a:ea typeface="Roboto"/>
              <a:cs typeface="Roboto"/>
              <a:sym typeface="Roboto"/>
            </a:endParaRPr>
          </a:p>
          <a:p>
            <a:pPr indent="-311150" lvl="0" marL="457200" rtl="0" algn="l">
              <a:lnSpc>
                <a:spcPct val="115000"/>
              </a:lnSpc>
              <a:spcBef>
                <a:spcPts val="1000"/>
              </a:spcBef>
              <a:spcAft>
                <a:spcPts val="0"/>
              </a:spcAft>
              <a:buClr>
                <a:srgbClr val="000000"/>
              </a:buClr>
              <a:buSzPts val="1300"/>
              <a:buFont typeface="Roboto"/>
              <a:buChar char="●"/>
            </a:pPr>
            <a:r>
              <a:rPr lang="en-GB" sz="1400">
                <a:solidFill>
                  <a:srgbClr val="000000"/>
                </a:solidFill>
                <a:latin typeface="Roboto"/>
                <a:ea typeface="Roboto"/>
                <a:cs typeface="Roboto"/>
                <a:sym typeface="Roboto"/>
              </a:rPr>
              <a:t>Differences in the facial look</a:t>
            </a:r>
            <a:endParaRPr sz="1400">
              <a:solidFill>
                <a:srgbClr val="000000"/>
              </a:solidFill>
              <a:latin typeface="Roboto"/>
              <a:ea typeface="Roboto"/>
              <a:cs typeface="Roboto"/>
              <a:sym typeface="Roboto"/>
            </a:endParaRPr>
          </a:p>
          <a:p>
            <a:pPr indent="-311150" lvl="0" marL="457200" rtl="0" algn="l">
              <a:lnSpc>
                <a:spcPct val="115000"/>
              </a:lnSpc>
              <a:spcBef>
                <a:spcPts val="1000"/>
              </a:spcBef>
              <a:spcAft>
                <a:spcPts val="0"/>
              </a:spcAft>
              <a:buClr>
                <a:srgbClr val="000000"/>
              </a:buClr>
              <a:buSzPts val="1300"/>
              <a:buFont typeface="Roboto"/>
              <a:buChar char="●"/>
            </a:pPr>
            <a:r>
              <a:rPr lang="en-GB" sz="1400">
                <a:solidFill>
                  <a:srgbClr val="000000"/>
                </a:solidFill>
                <a:latin typeface="Roboto"/>
                <a:ea typeface="Roboto"/>
                <a:cs typeface="Roboto"/>
                <a:sym typeface="Roboto"/>
              </a:rPr>
              <a:t>Lighting</a:t>
            </a:r>
            <a:endParaRPr sz="1400">
              <a:solidFill>
                <a:srgbClr val="000000"/>
              </a:solidFill>
              <a:latin typeface="Roboto"/>
              <a:ea typeface="Roboto"/>
              <a:cs typeface="Roboto"/>
              <a:sym typeface="Roboto"/>
            </a:endParaRPr>
          </a:p>
          <a:p>
            <a:pPr indent="-311150" lvl="0" marL="457200" rtl="0" algn="l">
              <a:lnSpc>
                <a:spcPct val="115000"/>
              </a:lnSpc>
              <a:spcBef>
                <a:spcPts val="1000"/>
              </a:spcBef>
              <a:spcAft>
                <a:spcPts val="1000"/>
              </a:spcAft>
              <a:buClr>
                <a:srgbClr val="000000"/>
              </a:buClr>
              <a:buSzPts val="1300"/>
              <a:buFont typeface="Roboto"/>
              <a:buChar char="●"/>
            </a:pPr>
            <a:r>
              <a:rPr lang="en-GB" sz="1400">
                <a:solidFill>
                  <a:srgbClr val="000000"/>
                </a:solidFill>
                <a:latin typeface="Roboto"/>
                <a:ea typeface="Roboto"/>
                <a:cs typeface="Roboto"/>
                <a:sym typeface="Roboto"/>
              </a:rPr>
              <a:t>Aging</a:t>
            </a:r>
            <a:endParaRPr sz="1400">
              <a:solidFill>
                <a:srgbClr val="000000"/>
              </a:solidFill>
              <a:latin typeface="Roboto"/>
              <a:ea typeface="Roboto"/>
              <a:cs typeface="Roboto"/>
              <a:sym typeface="Roboto"/>
            </a:endParaRPr>
          </a:p>
        </p:txBody>
      </p:sp>
      <p:graphicFrame>
        <p:nvGraphicFramePr>
          <p:cNvPr id="180" name="Google Shape;180;p29"/>
          <p:cNvGraphicFramePr/>
          <p:nvPr/>
        </p:nvGraphicFramePr>
        <p:xfrm>
          <a:off x="3567075" y="1314900"/>
          <a:ext cx="3000000" cy="3000000"/>
        </p:xfrm>
        <a:graphic>
          <a:graphicData uri="http://schemas.openxmlformats.org/drawingml/2006/table">
            <a:tbl>
              <a:tblPr>
                <a:noFill/>
                <a:tableStyleId>{C6E200BD-8A6A-46DB-A868-995F49AFB9B3}</a:tableStyleId>
              </a:tblPr>
              <a:tblGrid>
                <a:gridCol w="2109225"/>
                <a:gridCol w="2413100"/>
                <a:gridCol w="1054600"/>
              </a:tblGrid>
              <a:tr h="316000">
                <a:tc>
                  <a:txBody>
                    <a:bodyPr/>
                    <a:lstStyle/>
                    <a:p>
                      <a:pPr indent="0" lvl="0" marL="0" rtl="0" algn="ctr">
                        <a:lnSpc>
                          <a:spcPct val="150000"/>
                        </a:lnSpc>
                        <a:spcBef>
                          <a:spcPts val="0"/>
                        </a:spcBef>
                        <a:spcAft>
                          <a:spcPts val="0"/>
                        </a:spcAft>
                        <a:buNone/>
                      </a:pPr>
                      <a:r>
                        <a:rPr b="1" i="1" lang="en-GB" sz="1200">
                          <a:latin typeface="Times New Roman"/>
                          <a:ea typeface="Times New Roman"/>
                          <a:cs typeface="Times New Roman"/>
                          <a:sym typeface="Times New Roman"/>
                        </a:rPr>
                        <a:t>Method</a:t>
                      </a:r>
                      <a:endParaRPr b="1"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50000"/>
                        </a:lnSpc>
                        <a:spcBef>
                          <a:spcPts val="0"/>
                        </a:spcBef>
                        <a:spcAft>
                          <a:spcPts val="0"/>
                        </a:spcAft>
                        <a:buNone/>
                      </a:pPr>
                      <a:r>
                        <a:rPr b="1" i="1" lang="en-GB" sz="1200">
                          <a:latin typeface="Times New Roman"/>
                          <a:ea typeface="Times New Roman"/>
                          <a:cs typeface="Times New Roman"/>
                          <a:sym typeface="Times New Roman"/>
                        </a:rPr>
                        <a:t>Number of images in the training set</a:t>
                      </a:r>
                      <a:endParaRPr b="1"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c>
                  <a:txBody>
                    <a:bodyPr/>
                    <a:lstStyle/>
                    <a:p>
                      <a:pPr indent="0" lvl="0" marL="0" rtl="0" algn="ctr">
                        <a:lnSpc>
                          <a:spcPct val="150000"/>
                        </a:lnSpc>
                        <a:spcBef>
                          <a:spcPts val="0"/>
                        </a:spcBef>
                        <a:spcAft>
                          <a:spcPts val="0"/>
                        </a:spcAft>
                        <a:buNone/>
                      </a:pPr>
                      <a:r>
                        <a:rPr b="1" i="1" lang="en-GB" sz="1200">
                          <a:latin typeface="Times New Roman"/>
                          <a:ea typeface="Times New Roman"/>
                          <a:cs typeface="Times New Roman"/>
                          <a:sym typeface="Times New Roman"/>
                        </a:rPr>
                        <a:t>Success Rate</a:t>
                      </a:r>
                      <a:endParaRPr b="1"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D9D9D9"/>
                    </a:solidFill>
                  </a:tcPr>
                </a:tc>
              </a:tr>
              <a:tr h="309975">
                <a:tc>
                  <a:txBody>
                    <a:bodyPr/>
                    <a:lstStyle/>
                    <a:p>
                      <a:pPr indent="0" lvl="0" marL="0" rtl="0" algn="just">
                        <a:lnSpc>
                          <a:spcPct val="150000"/>
                        </a:lnSpc>
                        <a:spcBef>
                          <a:spcPts val="0"/>
                        </a:spcBef>
                        <a:spcAft>
                          <a:spcPts val="0"/>
                        </a:spcAft>
                        <a:buNone/>
                      </a:pPr>
                      <a:r>
                        <a:rPr i="1" lang="en-GB" sz="1200">
                          <a:latin typeface="Times New Roman"/>
                          <a:ea typeface="Times New Roman"/>
                          <a:cs typeface="Times New Roman"/>
                          <a:sym typeface="Times New Roman"/>
                        </a:rPr>
                        <a:t>Principal Component Analysis</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400</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79.65 %</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71800">
                <a:tc>
                  <a:txBody>
                    <a:bodyPr/>
                    <a:lstStyle/>
                    <a:p>
                      <a:pPr indent="0" lvl="0" marL="0" rtl="0" algn="just">
                        <a:lnSpc>
                          <a:spcPct val="150000"/>
                        </a:lnSpc>
                        <a:spcBef>
                          <a:spcPts val="0"/>
                        </a:spcBef>
                        <a:spcAft>
                          <a:spcPts val="0"/>
                        </a:spcAft>
                        <a:buNone/>
                      </a:pPr>
                      <a:r>
                        <a:rPr i="1" lang="en-GB" sz="1200">
                          <a:latin typeface="Times New Roman"/>
                          <a:ea typeface="Times New Roman"/>
                          <a:cs typeface="Times New Roman"/>
                          <a:sym typeface="Times New Roman"/>
                        </a:rPr>
                        <a:t>Principal Component Analysis + Relevant Component Analysis</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400</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92.34 %</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6000">
                <a:tc>
                  <a:txBody>
                    <a:bodyPr/>
                    <a:lstStyle/>
                    <a:p>
                      <a:pPr indent="0" lvl="0" marL="0" rtl="0" algn="just">
                        <a:lnSpc>
                          <a:spcPct val="150000"/>
                        </a:lnSpc>
                        <a:spcBef>
                          <a:spcPts val="0"/>
                        </a:spcBef>
                        <a:spcAft>
                          <a:spcPts val="0"/>
                        </a:spcAft>
                        <a:buNone/>
                      </a:pPr>
                      <a:r>
                        <a:rPr i="1" lang="en-GB" sz="1200">
                          <a:latin typeface="Times New Roman"/>
                          <a:ea typeface="Times New Roman"/>
                          <a:cs typeface="Times New Roman"/>
                          <a:sym typeface="Times New Roman"/>
                        </a:rPr>
                        <a:t>Independent Component Analysis</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40</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81.35 %</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09975">
                <a:tc>
                  <a:txBody>
                    <a:bodyPr/>
                    <a:lstStyle/>
                    <a:p>
                      <a:pPr indent="0" lvl="0" marL="0" rtl="0" algn="just">
                        <a:lnSpc>
                          <a:spcPct val="150000"/>
                        </a:lnSpc>
                        <a:spcBef>
                          <a:spcPts val="0"/>
                        </a:spcBef>
                        <a:spcAft>
                          <a:spcPts val="0"/>
                        </a:spcAft>
                        <a:buNone/>
                      </a:pPr>
                      <a:r>
                        <a:rPr i="1" lang="en-GB" sz="1200">
                          <a:latin typeface="Times New Roman"/>
                          <a:ea typeface="Times New Roman"/>
                          <a:cs typeface="Times New Roman"/>
                          <a:sym typeface="Times New Roman"/>
                        </a:rPr>
                        <a:t>Hidden Markov Model</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200</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84 %</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6000">
                <a:tc>
                  <a:txBody>
                    <a:bodyPr/>
                    <a:lstStyle/>
                    <a:p>
                      <a:pPr indent="0" lvl="0" marL="0" rtl="0" algn="just">
                        <a:lnSpc>
                          <a:spcPct val="150000"/>
                        </a:lnSpc>
                        <a:spcBef>
                          <a:spcPts val="0"/>
                        </a:spcBef>
                        <a:spcAft>
                          <a:spcPts val="0"/>
                        </a:spcAft>
                        <a:buNone/>
                      </a:pPr>
                      <a:r>
                        <a:rPr i="1" lang="en-GB" sz="1200">
                          <a:latin typeface="Times New Roman"/>
                          <a:ea typeface="Times New Roman"/>
                          <a:cs typeface="Times New Roman"/>
                          <a:sym typeface="Times New Roman"/>
                        </a:rPr>
                        <a:t>Active Shape Model</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100</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78.12 - 92.05 %</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09975">
                <a:tc>
                  <a:txBody>
                    <a:bodyPr/>
                    <a:lstStyle/>
                    <a:p>
                      <a:pPr indent="0" lvl="0" marL="0" rtl="0" algn="just">
                        <a:lnSpc>
                          <a:spcPct val="150000"/>
                        </a:lnSpc>
                        <a:spcBef>
                          <a:spcPts val="0"/>
                        </a:spcBef>
                        <a:spcAft>
                          <a:spcPts val="0"/>
                        </a:spcAft>
                        <a:buNone/>
                      </a:pPr>
                      <a:r>
                        <a:rPr i="1" lang="en-GB" sz="1200">
                          <a:latin typeface="Times New Roman"/>
                          <a:ea typeface="Times New Roman"/>
                          <a:cs typeface="Times New Roman"/>
                          <a:sym typeface="Times New Roman"/>
                        </a:rPr>
                        <a:t>Wavelet Transform</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100</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80-91 %</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09975">
                <a:tc>
                  <a:txBody>
                    <a:bodyPr/>
                    <a:lstStyle/>
                    <a:p>
                      <a:pPr indent="0" lvl="0" marL="0" rtl="0" algn="just">
                        <a:lnSpc>
                          <a:spcPct val="150000"/>
                        </a:lnSpc>
                        <a:spcBef>
                          <a:spcPts val="0"/>
                        </a:spcBef>
                        <a:spcAft>
                          <a:spcPts val="0"/>
                        </a:spcAft>
                        <a:buNone/>
                      </a:pPr>
                      <a:r>
                        <a:rPr i="1" lang="en-GB" sz="1200">
                          <a:latin typeface="Times New Roman"/>
                          <a:ea typeface="Times New Roman"/>
                          <a:cs typeface="Times New Roman"/>
                          <a:sym typeface="Times New Roman"/>
                        </a:rPr>
                        <a:t>Support Vector Machines</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85-92.1 %</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09975">
                <a:tc>
                  <a:txBody>
                    <a:bodyPr/>
                    <a:lstStyle/>
                    <a:p>
                      <a:pPr indent="0" lvl="0" marL="0" rtl="0" algn="just">
                        <a:lnSpc>
                          <a:spcPct val="150000"/>
                        </a:lnSpc>
                        <a:spcBef>
                          <a:spcPts val="0"/>
                        </a:spcBef>
                        <a:spcAft>
                          <a:spcPts val="0"/>
                        </a:spcAft>
                        <a:buNone/>
                      </a:pPr>
                      <a:r>
                        <a:rPr i="1" lang="en-GB" sz="1200">
                          <a:latin typeface="Times New Roman"/>
                          <a:ea typeface="Times New Roman"/>
                          <a:cs typeface="Times New Roman"/>
                          <a:sym typeface="Times New Roman"/>
                        </a:rPr>
                        <a:t>Neural Networks</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93.7 %</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09975">
                <a:tc>
                  <a:txBody>
                    <a:bodyPr/>
                    <a:lstStyle/>
                    <a:p>
                      <a:pPr indent="0" lvl="0" marL="0" rtl="0" algn="just">
                        <a:lnSpc>
                          <a:spcPct val="150000"/>
                        </a:lnSpc>
                        <a:spcBef>
                          <a:spcPts val="0"/>
                        </a:spcBef>
                        <a:spcAft>
                          <a:spcPts val="0"/>
                        </a:spcAft>
                        <a:buNone/>
                      </a:pPr>
                      <a:r>
                        <a:rPr i="1" lang="en-GB" sz="1200">
                          <a:latin typeface="Times New Roman"/>
                          <a:ea typeface="Times New Roman"/>
                          <a:cs typeface="Times New Roman"/>
                          <a:sym typeface="Times New Roman"/>
                        </a:rPr>
                        <a:t>Eigenfaces Method</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70</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r">
                        <a:lnSpc>
                          <a:spcPct val="150000"/>
                        </a:lnSpc>
                        <a:spcBef>
                          <a:spcPts val="0"/>
                        </a:spcBef>
                        <a:spcAft>
                          <a:spcPts val="0"/>
                        </a:spcAft>
                        <a:buNone/>
                      </a:pPr>
                      <a:r>
                        <a:rPr i="1" lang="en-GB" sz="1200">
                          <a:latin typeface="Times New Roman"/>
                          <a:ea typeface="Times New Roman"/>
                          <a:cs typeface="Times New Roman"/>
                          <a:sym typeface="Times New Roman"/>
                        </a:rPr>
                        <a:t>92 - 100 %</a:t>
                      </a:r>
                      <a:endParaRPr i="1" sz="1200">
                        <a:latin typeface="Times New Roman"/>
                        <a:ea typeface="Times New Roman"/>
                        <a:cs typeface="Times New Roman"/>
                        <a:sym typeface="Times New Roman"/>
                      </a:endParaRPr>
                    </a:p>
                  </a:txBody>
                  <a:tcPr marT="25400" marB="254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534000" y="4841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Eigenfaces method</a:t>
            </a:r>
            <a:endParaRPr b="1">
              <a:latin typeface="Roboto"/>
              <a:ea typeface="Roboto"/>
              <a:cs typeface="Roboto"/>
              <a:sym typeface="Roboto"/>
            </a:endParaRPr>
          </a:p>
        </p:txBody>
      </p:sp>
      <p:sp>
        <p:nvSpPr>
          <p:cNvPr id="186" name="Google Shape;186;p30"/>
          <p:cNvSpPr txBox="1"/>
          <p:nvPr>
            <p:ph idx="1" type="body"/>
          </p:nvPr>
        </p:nvSpPr>
        <p:spPr>
          <a:xfrm>
            <a:off x="606450" y="1446025"/>
            <a:ext cx="7931100" cy="2863800"/>
          </a:xfrm>
          <a:prstGeom prst="rect">
            <a:avLst/>
          </a:prstGeom>
        </p:spPr>
        <p:txBody>
          <a:bodyPr anchorCtr="0" anchor="t" bIns="91425" lIns="91425" spcFirstLastPara="1" rIns="91425" wrap="square" tIns="91425">
            <a:noAutofit/>
          </a:bodyPr>
          <a:lstStyle/>
          <a:p>
            <a:pPr indent="-311150" lvl="0" marL="457200" rtl="0" algn="just">
              <a:lnSpc>
                <a:spcPct val="150000"/>
              </a:lnSpc>
              <a:spcBef>
                <a:spcPts val="0"/>
              </a:spcBef>
              <a:spcAft>
                <a:spcPts val="0"/>
              </a:spcAft>
              <a:buSzPts val="1300"/>
              <a:buChar char="●"/>
            </a:pPr>
            <a:r>
              <a:rPr lang="en-GB" sz="1300"/>
              <a:t>Basis of the eigenfaces method is the Principal Component Analysis (PCA).</a:t>
            </a:r>
            <a:endParaRPr sz="1300"/>
          </a:p>
          <a:p>
            <a:pPr indent="0" lvl="0" marL="457200" rtl="0" algn="just">
              <a:lnSpc>
                <a:spcPct val="150000"/>
              </a:lnSpc>
              <a:spcBef>
                <a:spcPts val="0"/>
              </a:spcBef>
              <a:spcAft>
                <a:spcPts val="0"/>
              </a:spcAft>
              <a:buNone/>
            </a:pPr>
            <a:r>
              <a:t/>
            </a:r>
            <a:endParaRPr sz="1300"/>
          </a:p>
          <a:p>
            <a:pPr indent="-311150" lvl="0" marL="457200" rtl="0" algn="just">
              <a:lnSpc>
                <a:spcPct val="150000"/>
              </a:lnSpc>
              <a:spcBef>
                <a:spcPts val="0"/>
              </a:spcBef>
              <a:spcAft>
                <a:spcPts val="0"/>
              </a:spcAft>
              <a:buSzPts val="1300"/>
              <a:buChar char="●"/>
            </a:pPr>
            <a:r>
              <a:rPr lang="en-GB" sz="1300"/>
              <a:t>PCA is a method of projection to a subspace and is widely used in pattern recognition. An objective of PCA is the replacement of correlated vectors of large dimensions with the uncorrelated vectors of smaller dimensions. </a:t>
            </a:r>
            <a:endParaRPr sz="1300"/>
          </a:p>
          <a:p>
            <a:pPr indent="0" lvl="0" marL="457200" rtl="0" algn="just">
              <a:lnSpc>
                <a:spcPct val="150000"/>
              </a:lnSpc>
              <a:spcBef>
                <a:spcPts val="0"/>
              </a:spcBef>
              <a:spcAft>
                <a:spcPts val="0"/>
              </a:spcAft>
              <a:buNone/>
            </a:pPr>
            <a:r>
              <a:t/>
            </a:r>
            <a:endParaRPr sz="1300"/>
          </a:p>
          <a:p>
            <a:pPr indent="-311150" lvl="0" marL="457200" rtl="0" algn="just">
              <a:lnSpc>
                <a:spcPct val="150000"/>
              </a:lnSpc>
              <a:spcBef>
                <a:spcPts val="0"/>
              </a:spcBef>
              <a:spcAft>
                <a:spcPts val="0"/>
              </a:spcAft>
              <a:buSzPts val="1300"/>
              <a:buChar char="●"/>
            </a:pPr>
            <a:r>
              <a:rPr lang="en-GB" sz="1300"/>
              <a:t>Main advantages of the PCA are its low sensitivity to noise, the reduction of the requirements of the memory and the capacity, and the increase in the efficiency due to the operation in a space of smaller dimensions. </a:t>
            </a:r>
            <a:endParaRPr sz="1300"/>
          </a:p>
          <a:p>
            <a:pPr indent="0" lvl="0" marL="0" rtl="0" algn="just">
              <a:lnSpc>
                <a:spcPct val="150000"/>
              </a:lnSpc>
              <a:spcBef>
                <a:spcPts val="0"/>
              </a:spcBef>
              <a:spcAft>
                <a:spcPts val="0"/>
              </a:spcAft>
              <a:buNone/>
            </a:pPr>
            <a:r>
              <a:t/>
            </a:r>
            <a:endParaRPr sz="1300"/>
          </a:p>
          <a:p>
            <a:pPr indent="0" lvl="0" marL="450000" rtl="0" algn="just">
              <a:lnSpc>
                <a:spcPct val="150000"/>
              </a:lnSpc>
              <a:spcBef>
                <a:spcPts val="0"/>
              </a:spcBef>
              <a:spcAft>
                <a:spcPts val="0"/>
              </a:spcAft>
              <a:buNone/>
            </a:pPr>
            <a:r>
              <a:t/>
            </a:r>
            <a:endParaRPr sz="13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1"/>
          <p:cNvSpPr txBox="1"/>
          <p:nvPr>
            <p:ph idx="1" type="body"/>
          </p:nvPr>
        </p:nvSpPr>
        <p:spPr>
          <a:xfrm>
            <a:off x="865625" y="1526950"/>
            <a:ext cx="8016300" cy="2541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sz="1300"/>
              <a:t>In eigenfaces method we extract the characteristic features on the face and representing the face in question as a linear combination of the eigenfaces obtained from the feature extraction process. </a:t>
            </a:r>
            <a:endParaRPr sz="1300"/>
          </a:p>
          <a:p>
            <a:pPr indent="-311150" lvl="0" marL="457200" rtl="0" algn="l">
              <a:spcBef>
                <a:spcPts val="1000"/>
              </a:spcBef>
              <a:spcAft>
                <a:spcPts val="0"/>
              </a:spcAft>
              <a:buSzPts val="1300"/>
              <a:buChar char="●"/>
            </a:pPr>
            <a:r>
              <a:rPr lang="en-GB" sz="1300"/>
              <a:t>The principal components of the faces in the training set are calculated. Recognition is achieved using the projection of the face into the space formed by the eigenfaces. </a:t>
            </a:r>
            <a:endParaRPr sz="1300"/>
          </a:p>
          <a:p>
            <a:pPr indent="-311150" lvl="0" marL="457200" rtl="0" algn="l">
              <a:spcBef>
                <a:spcPts val="1000"/>
              </a:spcBef>
              <a:spcAft>
                <a:spcPts val="0"/>
              </a:spcAft>
              <a:buSzPts val="1300"/>
              <a:buChar char="●"/>
            </a:pPr>
            <a:r>
              <a:rPr lang="en-GB" sz="1300"/>
              <a:t>A comparison on the basis of the Euclidean distance of the eigenvectors of the eigenfaces and the eigenface of the image under question is made. </a:t>
            </a:r>
            <a:endParaRPr sz="1300"/>
          </a:p>
          <a:p>
            <a:pPr indent="-311150" lvl="0" marL="457200" rtl="0" algn="l">
              <a:spcBef>
                <a:spcPts val="1000"/>
              </a:spcBef>
              <a:spcAft>
                <a:spcPts val="0"/>
              </a:spcAft>
              <a:buSzPts val="1300"/>
              <a:buChar char="●"/>
            </a:pPr>
            <a:r>
              <a:rPr lang="en-GB" sz="1300"/>
              <a:t>If this distance is small enough, the person is identified. On the other hand, if the distance is too large, the image is regarded as unrecognized.</a:t>
            </a:r>
            <a:endParaRPr sz="1300"/>
          </a:p>
          <a:p>
            <a:pPr indent="0" lvl="0" marL="450000" rtl="0" algn="l">
              <a:spcBef>
                <a:spcPts val="1000"/>
              </a:spcBef>
              <a:spcAft>
                <a:spcPts val="0"/>
              </a:spcAft>
              <a:buNone/>
            </a:pPr>
            <a:r>
              <a:t/>
            </a:r>
            <a:endParaRPr sz="1300"/>
          </a:p>
          <a:p>
            <a:pPr indent="0" lvl="0" marL="450000" rtl="0" algn="l">
              <a:spcBef>
                <a:spcPts val="1000"/>
              </a:spcBef>
              <a:spcAft>
                <a:spcPts val="0"/>
              </a:spcAft>
              <a:buNone/>
            </a:pPr>
            <a:r>
              <a:t/>
            </a:r>
            <a:endParaRPr sz="1300"/>
          </a:p>
          <a:p>
            <a:pPr indent="0" lvl="0" marL="457200" rtl="0" algn="just">
              <a:lnSpc>
                <a:spcPct val="150000"/>
              </a:lnSpc>
              <a:spcBef>
                <a:spcPts val="1000"/>
              </a:spcBef>
              <a:spcAft>
                <a:spcPts val="1000"/>
              </a:spcAft>
              <a:buNone/>
            </a:pPr>
            <a:r>
              <a:t/>
            </a:r>
            <a:endParaRPr i="1" sz="1500" u="sng"/>
          </a:p>
        </p:txBody>
      </p:sp>
      <p:sp>
        <p:nvSpPr>
          <p:cNvPr id="192" name="Google Shape;192;p31"/>
          <p:cNvSpPr txBox="1"/>
          <p:nvPr>
            <p:ph type="title"/>
          </p:nvPr>
        </p:nvSpPr>
        <p:spPr>
          <a:xfrm>
            <a:off x="534000" y="4841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Eigenfaces method (Contd.)</a:t>
            </a:r>
            <a:endParaRPr b="1">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type="title"/>
          </p:nvPr>
        </p:nvSpPr>
        <p:spPr>
          <a:xfrm>
            <a:off x="373275" y="543175"/>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REASONS FOR USING EIGENFACES METHOD</a:t>
            </a:r>
            <a:endParaRPr b="1">
              <a:latin typeface="Roboto"/>
              <a:ea typeface="Roboto"/>
              <a:cs typeface="Roboto"/>
              <a:sym typeface="Roboto"/>
            </a:endParaRPr>
          </a:p>
        </p:txBody>
      </p:sp>
      <p:sp>
        <p:nvSpPr>
          <p:cNvPr id="198" name="Google Shape;198;p32"/>
          <p:cNvSpPr txBox="1"/>
          <p:nvPr>
            <p:ph idx="1" type="body"/>
          </p:nvPr>
        </p:nvSpPr>
        <p:spPr>
          <a:xfrm>
            <a:off x="373275" y="1527200"/>
            <a:ext cx="7767900" cy="28929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300"/>
              <a:t>The reasons for selecting the eigenfaces method for face recognition are: </a:t>
            </a:r>
            <a:endParaRPr sz="1300"/>
          </a:p>
          <a:p>
            <a:pPr indent="0" lvl="0" marL="0" rtl="0" algn="just">
              <a:lnSpc>
                <a:spcPct val="150000"/>
              </a:lnSpc>
              <a:spcBef>
                <a:spcPts val="0"/>
              </a:spcBef>
              <a:spcAft>
                <a:spcPts val="0"/>
              </a:spcAft>
              <a:buNone/>
            </a:pPr>
            <a:r>
              <a:t/>
            </a:r>
            <a:endParaRPr sz="1300"/>
          </a:p>
          <a:p>
            <a:pPr indent="-311150" lvl="0" marL="457200" rtl="0" algn="just">
              <a:lnSpc>
                <a:spcPct val="150000"/>
              </a:lnSpc>
              <a:spcBef>
                <a:spcPts val="0"/>
              </a:spcBef>
              <a:spcAft>
                <a:spcPts val="0"/>
              </a:spcAft>
              <a:buSzPts val="1300"/>
              <a:buChar char="●"/>
            </a:pPr>
            <a:r>
              <a:rPr lang="en-GB" sz="1300"/>
              <a:t>Its independence from the facial geometry</a:t>
            </a:r>
            <a:endParaRPr sz="1300"/>
          </a:p>
          <a:p>
            <a:pPr indent="-311150" lvl="0" marL="457200" rtl="0" algn="just">
              <a:lnSpc>
                <a:spcPct val="150000"/>
              </a:lnSpc>
              <a:spcBef>
                <a:spcPts val="1000"/>
              </a:spcBef>
              <a:spcAft>
                <a:spcPts val="0"/>
              </a:spcAft>
              <a:buSzPts val="1300"/>
              <a:buChar char="●"/>
            </a:pPr>
            <a:r>
              <a:rPr lang="en-GB" sz="1300"/>
              <a:t>The simplicity of realization</a:t>
            </a:r>
            <a:endParaRPr sz="1300"/>
          </a:p>
          <a:p>
            <a:pPr indent="-311150" lvl="0" marL="457200" rtl="0" algn="just">
              <a:lnSpc>
                <a:spcPct val="150000"/>
              </a:lnSpc>
              <a:spcBef>
                <a:spcPts val="1000"/>
              </a:spcBef>
              <a:spcAft>
                <a:spcPts val="0"/>
              </a:spcAft>
              <a:buSzPts val="1300"/>
              <a:buChar char="●"/>
            </a:pPr>
            <a:r>
              <a:rPr lang="en-GB" sz="1300"/>
              <a:t>Possibility of real-time realization even without special hardware</a:t>
            </a:r>
            <a:endParaRPr sz="1300"/>
          </a:p>
          <a:p>
            <a:pPr indent="-311150" lvl="0" marL="457200" rtl="0" algn="just">
              <a:lnSpc>
                <a:spcPct val="150000"/>
              </a:lnSpc>
              <a:spcBef>
                <a:spcPts val="1000"/>
              </a:spcBef>
              <a:spcAft>
                <a:spcPts val="0"/>
              </a:spcAft>
              <a:buSzPts val="1300"/>
              <a:buChar char="●"/>
            </a:pPr>
            <a:r>
              <a:rPr lang="en-GB" sz="1300"/>
              <a:t>The ease and speed of recognition with respect to the other methods</a:t>
            </a:r>
            <a:endParaRPr sz="1300"/>
          </a:p>
          <a:p>
            <a:pPr indent="-311150" lvl="0" marL="457200" rtl="0" algn="just">
              <a:lnSpc>
                <a:spcPct val="150000"/>
              </a:lnSpc>
              <a:spcBef>
                <a:spcPts val="1000"/>
              </a:spcBef>
              <a:spcAft>
                <a:spcPts val="0"/>
              </a:spcAft>
              <a:buSzPts val="1300"/>
              <a:buChar char="●"/>
            </a:pPr>
            <a:r>
              <a:rPr lang="en-GB" sz="1300"/>
              <a:t>The higher success rate in comparison to other methods</a:t>
            </a:r>
            <a:endParaRPr sz="1300"/>
          </a:p>
          <a:p>
            <a:pPr indent="0" lvl="0" marL="0" rtl="0" algn="just">
              <a:lnSpc>
                <a:spcPct val="150000"/>
              </a:lnSpc>
              <a:spcBef>
                <a:spcPts val="1000"/>
              </a:spcBef>
              <a:spcAft>
                <a:spcPts val="0"/>
              </a:spcAft>
              <a:buNone/>
            </a:pPr>
            <a:r>
              <a:t/>
            </a:r>
            <a:endParaRPr sz="1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3"/>
          <p:cNvSpPr txBox="1"/>
          <p:nvPr>
            <p:ph idx="4294967295" type="title"/>
          </p:nvPr>
        </p:nvSpPr>
        <p:spPr>
          <a:xfrm>
            <a:off x="72125" y="72100"/>
            <a:ext cx="82662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Solution of face recognition problem Using Eigenfaces</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p:txBody>
      </p:sp>
      <p:pic>
        <p:nvPicPr>
          <p:cNvPr id="204" name="Google Shape;204;p33"/>
          <p:cNvPicPr preferRelativeResize="0"/>
          <p:nvPr/>
        </p:nvPicPr>
        <p:blipFill rotWithShape="1">
          <a:blip r:embed="rId3">
            <a:alphaModFix/>
          </a:blip>
          <a:srcRect b="80513" l="10498" r="0" t="7357"/>
          <a:stretch/>
        </p:blipFill>
        <p:spPr>
          <a:xfrm>
            <a:off x="165575" y="1168375"/>
            <a:ext cx="8812848" cy="671776"/>
          </a:xfrm>
          <a:prstGeom prst="rect">
            <a:avLst/>
          </a:prstGeom>
          <a:noFill/>
          <a:ln cap="flat" cmpd="sng" w="19050">
            <a:solidFill>
              <a:schemeClr val="dk2"/>
            </a:solidFill>
            <a:prstDash val="solid"/>
            <a:round/>
            <a:headEnd len="sm" w="sm" type="none"/>
            <a:tailEnd len="sm" w="sm" type="none"/>
          </a:ln>
        </p:spPr>
      </p:pic>
      <p:sp>
        <p:nvSpPr>
          <p:cNvPr id="205" name="Google Shape;205;p33"/>
          <p:cNvSpPr txBox="1"/>
          <p:nvPr/>
        </p:nvSpPr>
        <p:spPr>
          <a:xfrm>
            <a:off x="128200" y="777175"/>
            <a:ext cx="3429000" cy="3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latin typeface="Times New Roman"/>
                <a:ea typeface="Times New Roman"/>
                <a:cs typeface="Times New Roman"/>
                <a:sym typeface="Times New Roman"/>
              </a:rPr>
              <a:t>A Training Set Consisting of total M images</a:t>
            </a:r>
            <a:endParaRPr sz="1200">
              <a:latin typeface="Times New Roman"/>
              <a:ea typeface="Times New Roman"/>
              <a:cs typeface="Times New Roman"/>
              <a:sym typeface="Times New Roman"/>
            </a:endParaRPr>
          </a:p>
        </p:txBody>
      </p:sp>
      <p:pic>
        <p:nvPicPr>
          <p:cNvPr id="206" name="Google Shape;206;p33"/>
          <p:cNvPicPr preferRelativeResize="0"/>
          <p:nvPr/>
        </p:nvPicPr>
        <p:blipFill>
          <a:blip r:embed="rId4">
            <a:alphaModFix/>
          </a:blip>
          <a:stretch>
            <a:fillRect/>
          </a:stretch>
        </p:blipFill>
        <p:spPr>
          <a:xfrm>
            <a:off x="165575" y="2443275"/>
            <a:ext cx="3086225" cy="2405225"/>
          </a:xfrm>
          <a:prstGeom prst="rect">
            <a:avLst/>
          </a:prstGeom>
          <a:noFill/>
          <a:ln>
            <a:noFill/>
          </a:ln>
        </p:spPr>
      </p:pic>
      <p:sp>
        <p:nvSpPr>
          <p:cNvPr id="207" name="Google Shape;207;p33"/>
          <p:cNvSpPr/>
          <p:nvPr/>
        </p:nvSpPr>
        <p:spPr>
          <a:xfrm>
            <a:off x="296375" y="1920275"/>
            <a:ext cx="304500" cy="955800"/>
          </a:xfrm>
          <a:prstGeom prst="down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3"/>
          <p:cNvSpPr txBox="1"/>
          <p:nvPr/>
        </p:nvSpPr>
        <p:spPr>
          <a:xfrm>
            <a:off x="544800" y="2066775"/>
            <a:ext cx="3357000" cy="3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FF0000"/>
                </a:solidFill>
                <a:latin typeface="Poppins"/>
                <a:ea typeface="Poppins"/>
                <a:cs typeface="Poppins"/>
                <a:sym typeface="Poppins"/>
              </a:rPr>
              <a:t>For each image in Training Set</a:t>
            </a:r>
            <a:endParaRPr b="1">
              <a:solidFill>
                <a:srgbClr val="FF0000"/>
              </a:solidFill>
              <a:latin typeface="Poppins"/>
              <a:ea typeface="Poppins"/>
              <a:cs typeface="Poppins"/>
              <a:sym typeface="Poppins"/>
            </a:endParaRPr>
          </a:p>
        </p:txBody>
      </p:sp>
      <p:sp>
        <p:nvSpPr>
          <p:cNvPr id="209" name="Google Shape;209;p33"/>
          <p:cNvSpPr/>
          <p:nvPr/>
        </p:nvSpPr>
        <p:spPr>
          <a:xfrm>
            <a:off x="3356900" y="3416325"/>
            <a:ext cx="1426200" cy="671700"/>
          </a:xfrm>
          <a:prstGeom prst="right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3"/>
          <p:cNvSpPr/>
          <p:nvPr/>
        </p:nvSpPr>
        <p:spPr>
          <a:xfrm rot="10800000">
            <a:off x="5441413" y="3012400"/>
            <a:ext cx="3499200" cy="1434000"/>
          </a:xfrm>
          <a:prstGeom prst="trapezoid">
            <a:avLst>
              <a:gd fmla="val 250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3"/>
          <p:cNvSpPr/>
          <p:nvPr/>
        </p:nvSpPr>
        <p:spPr>
          <a:xfrm>
            <a:off x="8220575" y="3220663"/>
            <a:ext cx="184275" cy="1017475"/>
          </a:xfrm>
          <a:prstGeom prst="flowChartProcess">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3"/>
          <p:cNvSpPr/>
          <p:nvPr/>
        </p:nvSpPr>
        <p:spPr>
          <a:xfrm>
            <a:off x="6305538" y="3220663"/>
            <a:ext cx="184275" cy="1017475"/>
          </a:xfrm>
          <a:prstGeom prst="flowChartProcess">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3"/>
          <p:cNvSpPr/>
          <p:nvPr/>
        </p:nvSpPr>
        <p:spPr>
          <a:xfrm>
            <a:off x="6698125" y="3220675"/>
            <a:ext cx="184275" cy="1017475"/>
          </a:xfrm>
          <a:prstGeom prst="flowChartProcess">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3"/>
          <p:cNvSpPr/>
          <p:nvPr/>
        </p:nvSpPr>
        <p:spPr>
          <a:xfrm>
            <a:off x="7860088" y="3220663"/>
            <a:ext cx="184275" cy="1017475"/>
          </a:xfrm>
          <a:prstGeom prst="flowChartProcess">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3"/>
          <p:cNvSpPr/>
          <p:nvPr/>
        </p:nvSpPr>
        <p:spPr>
          <a:xfrm>
            <a:off x="5904788" y="3243438"/>
            <a:ext cx="184275" cy="1017475"/>
          </a:xfrm>
          <a:prstGeom prst="flowChartProcess">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3"/>
          <p:cNvSpPr txBox="1"/>
          <p:nvPr/>
        </p:nvSpPr>
        <p:spPr>
          <a:xfrm>
            <a:off x="5699126" y="2579700"/>
            <a:ext cx="2983800" cy="37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solidFill>
                  <a:srgbClr val="6AA84F"/>
                </a:solidFill>
                <a:latin typeface="Poppins"/>
                <a:ea typeface="Poppins"/>
                <a:cs typeface="Poppins"/>
                <a:sym typeface="Poppins"/>
              </a:rPr>
              <a:t>Images converted to vectors</a:t>
            </a:r>
            <a:endParaRPr b="1">
              <a:solidFill>
                <a:srgbClr val="6AA84F"/>
              </a:solidFill>
              <a:latin typeface="Poppins"/>
              <a:ea typeface="Poppins"/>
              <a:cs typeface="Poppins"/>
              <a:sym typeface="Poppins"/>
            </a:endParaRPr>
          </a:p>
        </p:txBody>
      </p:sp>
      <p:sp>
        <p:nvSpPr>
          <p:cNvPr id="217" name="Google Shape;217;p33"/>
          <p:cNvSpPr txBox="1"/>
          <p:nvPr/>
        </p:nvSpPr>
        <p:spPr>
          <a:xfrm>
            <a:off x="5699126" y="4548175"/>
            <a:ext cx="2983800" cy="3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latin typeface="Poppins"/>
                <a:ea typeface="Poppins"/>
                <a:cs typeface="Poppins"/>
                <a:sym typeface="Poppins"/>
              </a:rPr>
              <a:t>Face Vector Space</a:t>
            </a:r>
            <a:endParaRPr>
              <a:latin typeface="Poppins"/>
              <a:ea typeface="Poppins"/>
              <a:cs typeface="Poppins"/>
              <a:sym typeface="Poppins"/>
            </a:endParaRPr>
          </a:p>
        </p:txBody>
      </p:sp>
      <p:sp>
        <p:nvSpPr>
          <p:cNvPr id="218" name="Google Shape;218;p33"/>
          <p:cNvSpPr txBox="1"/>
          <p:nvPr/>
        </p:nvSpPr>
        <p:spPr>
          <a:xfrm>
            <a:off x="4722925" y="2998055"/>
            <a:ext cx="3281400" cy="12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6000">
                <a:solidFill>
                  <a:srgbClr val="9900FF"/>
                </a:solidFill>
                <a:latin typeface="Poppins"/>
                <a:ea typeface="Poppins"/>
                <a:cs typeface="Poppins"/>
                <a:sym typeface="Poppins"/>
              </a:rPr>
              <a:t>          ...</a:t>
            </a:r>
            <a:endParaRPr sz="6000">
              <a:solidFill>
                <a:srgbClr val="9900FF"/>
              </a:solidFill>
              <a:latin typeface="Poppins"/>
              <a:ea typeface="Poppins"/>
              <a:cs typeface="Poppins"/>
              <a:sym typeface="Poppins"/>
            </a:endParaRPr>
          </a:p>
        </p:txBody>
      </p:sp>
      <p:sp>
        <p:nvSpPr>
          <p:cNvPr id="219" name="Google Shape;219;p33"/>
          <p:cNvSpPr/>
          <p:nvPr/>
        </p:nvSpPr>
        <p:spPr>
          <a:xfrm>
            <a:off x="7038775" y="1919175"/>
            <a:ext cx="304500" cy="671700"/>
          </a:xfrm>
          <a:prstGeom prst="down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4"/>
          <p:cNvSpPr txBox="1"/>
          <p:nvPr>
            <p:ph idx="4294967295" type="title"/>
          </p:nvPr>
        </p:nvSpPr>
        <p:spPr>
          <a:xfrm>
            <a:off x="72125" y="72100"/>
            <a:ext cx="82662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Solution (Contd.)</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a:p>
            <a:pPr indent="0" lvl="0" marL="0" rtl="0" algn="l">
              <a:spcBef>
                <a:spcPts val="0"/>
              </a:spcBef>
              <a:spcAft>
                <a:spcPts val="0"/>
              </a:spcAft>
              <a:buNone/>
            </a:pPr>
            <a:r>
              <a:t/>
            </a:r>
            <a:endParaRPr b="1">
              <a:latin typeface="Roboto"/>
              <a:ea typeface="Roboto"/>
              <a:cs typeface="Roboto"/>
              <a:sym typeface="Roboto"/>
            </a:endParaRPr>
          </a:p>
        </p:txBody>
      </p:sp>
      <p:pic>
        <p:nvPicPr>
          <p:cNvPr id="225" name="Google Shape;225;p34"/>
          <p:cNvPicPr preferRelativeResize="0"/>
          <p:nvPr/>
        </p:nvPicPr>
        <p:blipFill rotWithShape="1">
          <a:blip r:embed="rId3">
            <a:alphaModFix/>
          </a:blip>
          <a:srcRect b="80513" l="10498" r="0" t="7357"/>
          <a:stretch/>
        </p:blipFill>
        <p:spPr>
          <a:xfrm>
            <a:off x="165575" y="703700"/>
            <a:ext cx="8812848" cy="671776"/>
          </a:xfrm>
          <a:prstGeom prst="rect">
            <a:avLst/>
          </a:prstGeom>
          <a:noFill/>
          <a:ln cap="flat" cmpd="sng" w="19050">
            <a:solidFill>
              <a:schemeClr val="dk2"/>
            </a:solidFill>
            <a:prstDash val="solid"/>
            <a:round/>
            <a:headEnd len="sm" w="sm" type="none"/>
            <a:tailEnd len="sm" w="sm" type="none"/>
          </a:ln>
        </p:spPr>
      </p:pic>
      <p:sp>
        <p:nvSpPr>
          <p:cNvPr id="226" name="Google Shape;226;p34"/>
          <p:cNvSpPr/>
          <p:nvPr/>
        </p:nvSpPr>
        <p:spPr>
          <a:xfrm rot="10800000">
            <a:off x="165563" y="1634375"/>
            <a:ext cx="3499200" cy="1434000"/>
          </a:xfrm>
          <a:prstGeom prst="trapezoid">
            <a:avLst>
              <a:gd fmla="val 250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4"/>
          <p:cNvSpPr/>
          <p:nvPr/>
        </p:nvSpPr>
        <p:spPr>
          <a:xfrm>
            <a:off x="3053050" y="1842638"/>
            <a:ext cx="184275" cy="1017475"/>
          </a:xfrm>
          <a:prstGeom prst="flowChartProcess">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4"/>
          <p:cNvSpPr/>
          <p:nvPr/>
        </p:nvSpPr>
        <p:spPr>
          <a:xfrm>
            <a:off x="889663" y="1842613"/>
            <a:ext cx="184275" cy="1017475"/>
          </a:xfrm>
          <a:prstGeom prst="flowChartProcess">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4"/>
          <p:cNvSpPr/>
          <p:nvPr/>
        </p:nvSpPr>
        <p:spPr>
          <a:xfrm>
            <a:off x="1226350" y="1842638"/>
            <a:ext cx="184275" cy="1017475"/>
          </a:xfrm>
          <a:prstGeom prst="flowChartProcess">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4"/>
          <p:cNvSpPr/>
          <p:nvPr/>
        </p:nvSpPr>
        <p:spPr>
          <a:xfrm>
            <a:off x="2700588" y="1842638"/>
            <a:ext cx="184275" cy="1017475"/>
          </a:xfrm>
          <a:prstGeom prst="flowChartProcess">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4"/>
          <p:cNvSpPr/>
          <p:nvPr/>
        </p:nvSpPr>
        <p:spPr>
          <a:xfrm>
            <a:off x="552988" y="1842625"/>
            <a:ext cx="184275" cy="1017475"/>
          </a:xfrm>
          <a:prstGeom prst="flowChartProcess">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4"/>
          <p:cNvSpPr txBox="1"/>
          <p:nvPr/>
        </p:nvSpPr>
        <p:spPr>
          <a:xfrm>
            <a:off x="-709050" y="1634380"/>
            <a:ext cx="3281400" cy="12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6000">
                <a:solidFill>
                  <a:srgbClr val="9900FF"/>
                </a:solidFill>
                <a:latin typeface="Poppins"/>
                <a:ea typeface="Poppins"/>
                <a:cs typeface="Poppins"/>
                <a:sym typeface="Poppins"/>
              </a:rPr>
              <a:t>          ...</a:t>
            </a:r>
            <a:endParaRPr sz="6000">
              <a:solidFill>
                <a:srgbClr val="9900FF"/>
              </a:solidFill>
              <a:latin typeface="Poppins"/>
              <a:ea typeface="Poppins"/>
              <a:cs typeface="Poppins"/>
              <a:sym typeface="Poppins"/>
            </a:endParaRPr>
          </a:p>
        </p:txBody>
      </p:sp>
      <p:sp>
        <p:nvSpPr>
          <p:cNvPr id="233" name="Google Shape;233;p34"/>
          <p:cNvSpPr/>
          <p:nvPr/>
        </p:nvSpPr>
        <p:spPr>
          <a:xfrm>
            <a:off x="3664775" y="2188425"/>
            <a:ext cx="2055600" cy="671700"/>
          </a:xfrm>
          <a:prstGeom prst="rightArrow">
            <a:avLst>
              <a:gd fmla="val 50000" name="adj1"/>
              <a:gd fmla="val 50000" name="adj2"/>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4"/>
          <p:cNvSpPr txBox="1"/>
          <p:nvPr/>
        </p:nvSpPr>
        <p:spPr>
          <a:xfrm>
            <a:off x="3407075" y="1757975"/>
            <a:ext cx="2170500" cy="3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accent5"/>
                </a:solidFill>
                <a:latin typeface="Poppins"/>
                <a:ea typeface="Poppins"/>
                <a:cs typeface="Poppins"/>
                <a:sym typeface="Poppins"/>
              </a:rPr>
              <a:t>Normalizing Face vectors</a:t>
            </a:r>
            <a:endParaRPr b="1">
              <a:solidFill>
                <a:schemeClr val="accent5"/>
              </a:solidFill>
              <a:latin typeface="Poppins"/>
              <a:ea typeface="Poppins"/>
              <a:cs typeface="Poppins"/>
              <a:sym typeface="Poppins"/>
            </a:endParaRPr>
          </a:p>
        </p:txBody>
      </p:sp>
      <p:pic>
        <p:nvPicPr>
          <p:cNvPr id="235" name="Google Shape;235;p34"/>
          <p:cNvPicPr preferRelativeResize="0"/>
          <p:nvPr/>
        </p:nvPicPr>
        <p:blipFill rotWithShape="1">
          <a:blip r:embed="rId4">
            <a:alphaModFix/>
          </a:blip>
          <a:srcRect b="11158" l="33894" r="17337" t="11995"/>
          <a:stretch/>
        </p:blipFill>
        <p:spPr>
          <a:xfrm>
            <a:off x="6043775" y="2171225"/>
            <a:ext cx="597454" cy="706076"/>
          </a:xfrm>
          <a:prstGeom prst="rect">
            <a:avLst/>
          </a:prstGeom>
          <a:noFill/>
          <a:ln>
            <a:noFill/>
          </a:ln>
        </p:spPr>
      </p:pic>
      <p:sp>
        <p:nvSpPr>
          <p:cNvPr id="236" name="Google Shape;236;p34"/>
          <p:cNvSpPr txBox="1"/>
          <p:nvPr/>
        </p:nvSpPr>
        <p:spPr>
          <a:xfrm>
            <a:off x="6641225" y="2263938"/>
            <a:ext cx="2170500" cy="3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accent5"/>
                </a:solidFill>
                <a:latin typeface="Poppins"/>
                <a:ea typeface="Poppins"/>
                <a:cs typeface="Poppins"/>
                <a:sym typeface="Poppins"/>
              </a:rPr>
              <a:t>( Calculate Average Face )</a:t>
            </a:r>
            <a:endParaRPr b="1">
              <a:solidFill>
                <a:schemeClr val="accent5"/>
              </a:solidFill>
              <a:latin typeface="Poppins"/>
              <a:ea typeface="Poppins"/>
              <a:cs typeface="Poppins"/>
              <a:sym typeface="Poppins"/>
            </a:endParaRPr>
          </a:p>
        </p:txBody>
      </p:sp>
      <p:sp>
        <p:nvSpPr>
          <p:cNvPr id="237" name="Google Shape;237;p34"/>
          <p:cNvSpPr/>
          <p:nvPr/>
        </p:nvSpPr>
        <p:spPr>
          <a:xfrm rot="10800000">
            <a:off x="4278150" y="2809150"/>
            <a:ext cx="4302300" cy="1821600"/>
          </a:xfrm>
          <a:prstGeom prst="bentArrow">
            <a:avLst>
              <a:gd fmla="val 25000" name="adj1"/>
              <a:gd fmla="val 25069" name="adj2"/>
              <a:gd fmla="val 25000" name="adj3"/>
              <a:gd fmla="val 43750" name="adj4"/>
            </a:avLst>
          </a:pr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4"/>
          <p:cNvSpPr txBox="1"/>
          <p:nvPr/>
        </p:nvSpPr>
        <p:spPr>
          <a:xfrm>
            <a:off x="4359125" y="3156275"/>
            <a:ext cx="3796800" cy="3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a:solidFill>
                  <a:schemeClr val="accent5"/>
                </a:solidFill>
                <a:latin typeface="Poppins"/>
                <a:ea typeface="Poppins"/>
                <a:cs typeface="Poppins"/>
                <a:sym typeface="Poppins"/>
              </a:rPr>
              <a:t>Subtract the mean face from each face vector to get normalized face vector </a:t>
            </a:r>
            <a:endParaRPr b="1">
              <a:solidFill>
                <a:schemeClr val="accent5"/>
              </a:solidFill>
              <a:latin typeface="Poppins"/>
              <a:ea typeface="Poppins"/>
              <a:cs typeface="Poppins"/>
              <a:sym typeface="Poppins"/>
            </a:endParaRPr>
          </a:p>
        </p:txBody>
      </p:sp>
      <p:sp>
        <p:nvSpPr>
          <p:cNvPr id="239" name="Google Shape;239;p34"/>
          <p:cNvSpPr/>
          <p:nvPr/>
        </p:nvSpPr>
        <p:spPr>
          <a:xfrm rot="10800000">
            <a:off x="737263" y="3453175"/>
            <a:ext cx="3499200" cy="1434000"/>
          </a:xfrm>
          <a:prstGeom prst="trapezoid">
            <a:avLst>
              <a:gd fmla="val 250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4"/>
          <p:cNvSpPr/>
          <p:nvPr/>
        </p:nvSpPr>
        <p:spPr>
          <a:xfrm>
            <a:off x="3237313" y="3661425"/>
            <a:ext cx="184275" cy="1017475"/>
          </a:xfrm>
          <a:prstGeom prst="flowChartProcess">
            <a:avLst/>
          </a:prstGeom>
          <a:solidFill>
            <a:srgbClr val="46DADA"/>
          </a:solidFill>
          <a:ln cap="flat" cmpd="sng" w="9525">
            <a:solidFill>
              <a:srgbClr val="46DAD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41" name="Google Shape;241;p34"/>
          <p:cNvSpPr txBox="1"/>
          <p:nvPr/>
        </p:nvSpPr>
        <p:spPr>
          <a:xfrm>
            <a:off x="-122700" y="3453180"/>
            <a:ext cx="3281400" cy="12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6000">
                <a:solidFill>
                  <a:srgbClr val="46DADA"/>
                </a:solidFill>
                <a:latin typeface="Poppins"/>
                <a:ea typeface="Poppins"/>
                <a:cs typeface="Poppins"/>
                <a:sym typeface="Poppins"/>
              </a:rPr>
              <a:t>        </a:t>
            </a:r>
            <a:r>
              <a:rPr lang="en-GB" sz="6000">
                <a:solidFill>
                  <a:srgbClr val="46DADA"/>
                </a:solidFill>
                <a:latin typeface="Poppins"/>
                <a:ea typeface="Poppins"/>
                <a:cs typeface="Poppins"/>
                <a:sym typeface="Poppins"/>
              </a:rPr>
              <a:t> </a:t>
            </a:r>
            <a:r>
              <a:rPr lang="en-GB" sz="6000">
                <a:solidFill>
                  <a:srgbClr val="46DADA"/>
                </a:solidFill>
                <a:latin typeface="Poppins"/>
                <a:ea typeface="Poppins"/>
                <a:cs typeface="Poppins"/>
                <a:sym typeface="Poppins"/>
              </a:rPr>
              <a:t> ...</a:t>
            </a:r>
            <a:endParaRPr sz="6000">
              <a:solidFill>
                <a:srgbClr val="46DADA"/>
              </a:solidFill>
              <a:latin typeface="Poppins"/>
              <a:ea typeface="Poppins"/>
              <a:cs typeface="Poppins"/>
              <a:sym typeface="Poppins"/>
            </a:endParaRPr>
          </a:p>
        </p:txBody>
      </p:sp>
      <p:sp>
        <p:nvSpPr>
          <p:cNvPr id="242" name="Google Shape;242;p34"/>
          <p:cNvSpPr/>
          <p:nvPr/>
        </p:nvSpPr>
        <p:spPr>
          <a:xfrm>
            <a:off x="3606038" y="3673075"/>
            <a:ext cx="184275" cy="1017475"/>
          </a:xfrm>
          <a:prstGeom prst="flowChartProcess">
            <a:avLst/>
          </a:prstGeom>
          <a:solidFill>
            <a:srgbClr val="46DADA"/>
          </a:solidFill>
          <a:ln cap="flat" cmpd="sng" w="9525">
            <a:solidFill>
              <a:srgbClr val="46DAD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43" name="Google Shape;243;p34"/>
          <p:cNvSpPr/>
          <p:nvPr/>
        </p:nvSpPr>
        <p:spPr>
          <a:xfrm>
            <a:off x="1875663" y="3661450"/>
            <a:ext cx="184275" cy="1017475"/>
          </a:xfrm>
          <a:prstGeom prst="flowChartProcess">
            <a:avLst/>
          </a:prstGeom>
          <a:solidFill>
            <a:srgbClr val="46DADA"/>
          </a:solidFill>
          <a:ln cap="flat" cmpd="sng" w="9525">
            <a:solidFill>
              <a:srgbClr val="46DAD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44" name="Google Shape;244;p34"/>
          <p:cNvSpPr/>
          <p:nvPr/>
        </p:nvSpPr>
        <p:spPr>
          <a:xfrm>
            <a:off x="1467288" y="3661450"/>
            <a:ext cx="184275" cy="1017475"/>
          </a:xfrm>
          <a:prstGeom prst="flowChartProcess">
            <a:avLst/>
          </a:prstGeom>
          <a:solidFill>
            <a:srgbClr val="46DADA"/>
          </a:solidFill>
          <a:ln cap="flat" cmpd="sng" w="9525">
            <a:solidFill>
              <a:srgbClr val="46DAD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
        <p:nvSpPr>
          <p:cNvPr id="245" name="Google Shape;245;p34"/>
          <p:cNvSpPr/>
          <p:nvPr/>
        </p:nvSpPr>
        <p:spPr>
          <a:xfrm>
            <a:off x="1106913" y="3661438"/>
            <a:ext cx="184275" cy="1017475"/>
          </a:xfrm>
          <a:prstGeom prst="flowChartProcess">
            <a:avLst/>
          </a:prstGeom>
          <a:solidFill>
            <a:srgbClr val="46DADA"/>
          </a:solidFill>
          <a:ln cap="flat" cmpd="sng" w="9525">
            <a:solidFill>
              <a:srgbClr val="46DAD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6DADA"/>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